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0" r:id="rId3"/>
    <p:sldId id="261" r:id="rId4"/>
    <p:sldId id="262" r:id="rId5"/>
    <p:sldId id="289" r:id="rId6"/>
    <p:sldId id="285" r:id="rId7"/>
    <p:sldId id="290" r:id="rId8"/>
    <p:sldId id="286" r:id="rId9"/>
    <p:sldId id="307" r:id="rId10"/>
    <p:sldId id="308" r:id="rId11"/>
    <p:sldId id="291" r:id="rId12"/>
    <p:sldId id="305" r:id="rId13"/>
    <p:sldId id="306" r:id="rId14"/>
    <p:sldId id="287" r:id="rId15"/>
    <p:sldId id="292" r:id="rId16"/>
    <p:sldId id="263" r:id="rId17"/>
    <p:sldId id="295" r:id="rId18"/>
    <p:sldId id="296" r:id="rId19"/>
    <p:sldId id="297" r:id="rId20"/>
    <p:sldId id="298" r:id="rId21"/>
    <p:sldId id="299" r:id="rId22"/>
    <p:sldId id="301" r:id="rId23"/>
    <p:sldId id="300" r:id="rId24"/>
    <p:sldId id="302" r:id="rId25"/>
    <p:sldId id="304" r:id="rId26"/>
    <p:sldId id="303" r:id="rId27"/>
    <p:sldId id="293" r:id="rId28"/>
    <p:sldId id="288" r:id="rId29"/>
    <p:sldId id="294" r:id="rId30"/>
    <p:sldId id="279" r:id="rId31"/>
    <p:sldId id="282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78094" autoAdjust="0"/>
  </p:normalViewPr>
  <p:slideViewPr>
    <p:cSldViewPr snapToGrid="0">
      <p:cViewPr varScale="1">
        <p:scale>
          <a:sx n="69" d="100"/>
          <a:sy n="69" d="100"/>
        </p:scale>
        <p:origin x="15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2021/1/3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2021/1/3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WBST5/article/details/104547565?ops_request_misc=%25257B%252522request%25255Fid%252522%25253A%252522160967695916780288732290%252522%25252C%252522scm%252522%25253A%25252220140713.130102334..%252522%25257D&amp;request_id=160967695916780288732290&amp;biz_id=0&amp;utm_medium=distribute.pc_search_result.none-task-blog-2~all~sobaiduend~default-4-104547565.first_rank_v2_pc_rank_v29&amp;utm_term=trans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45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SE125-</a:t>
            </a:r>
            <a:r>
              <a:rPr lang="zh-CN" altLang="en-US" sz="4400" dirty="0"/>
              <a:t>机器学习 </a:t>
            </a:r>
            <a:r>
              <a:rPr lang="en-US" altLang="zh-CN" sz="4400" dirty="0"/>
              <a:t>Project2</a:t>
            </a:r>
            <a:r>
              <a:rPr lang="zh-CN" altLang="en-US" sz="4400" dirty="0"/>
              <a:t>汇报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28650" y="5128204"/>
            <a:ext cx="7886700" cy="604299"/>
          </a:xfrm>
        </p:spPr>
        <p:txBody>
          <a:bodyPr/>
          <a:lstStyle/>
          <a:p>
            <a:r>
              <a:rPr lang="en-US" altLang="zh-CN" sz="2800" dirty="0"/>
              <a:t>2021</a:t>
            </a:r>
            <a:r>
              <a:rPr lang="zh-CN" altLang="en-US" sz="2800" dirty="0"/>
              <a:t>年</a:t>
            </a:r>
            <a:r>
              <a:rPr lang="en-US" altLang="zh-CN" sz="2800" dirty="0"/>
              <a:t>1</a:t>
            </a:r>
            <a:r>
              <a:rPr lang="zh-CN" altLang="en-US" sz="2800" dirty="0"/>
              <a:t>月</a:t>
            </a:r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442AD6EF-EC39-4FE6-9F06-8C4989C38A15}"/>
              </a:ext>
            </a:extLst>
          </p:cNvPr>
          <p:cNvSpPr txBox="1">
            <a:spLocks/>
          </p:cNvSpPr>
          <p:nvPr/>
        </p:nvSpPr>
        <p:spPr>
          <a:xfrm>
            <a:off x="-102413" y="6130838"/>
            <a:ext cx="5820358" cy="468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lang="zh-CN" altLang="en-US" sz="2400" b="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组员：孙云帆、蒋钊、</a:t>
            </a:r>
            <a:r>
              <a:rPr lang="en-US" altLang="zh-CN" dirty="0"/>
              <a:t>SHO ITAMI</a:t>
            </a:r>
            <a:endParaRPr lang="zh-CN" altLang="en-US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845DC36-67EA-487F-9308-A15647D71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956"/>
    </mc:Choice>
    <mc:Fallback>
      <p:transition advTm="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Technology</a:t>
            </a:r>
            <a:endParaRPr lang="zh-CN" altLang="en-US" dirty="0"/>
          </a:p>
        </p:txBody>
      </p:sp>
      <p:pic>
        <p:nvPicPr>
          <p:cNvPr id="4" name="图片 3" descr="图示&#10;&#10;中度可信度描述已自动生成">
            <a:extLst>
              <a:ext uri="{FF2B5EF4-FFF2-40B4-BE49-F238E27FC236}">
                <a16:creationId xmlns:a16="http://schemas.microsoft.com/office/drawing/2014/main" id="{4DB3FE32-0F75-43CF-816E-11355204C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" y="1885577"/>
            <a:ext cx="7258050" cy="4486275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FEB77B8-180D-4188-986B-2AB8E094B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6047"/>
      </p:ext>
    </p:extLst>
  </p:cSld>
  <p:clrMapOvr>
    <a:masterClrMapping/>
  </p:clrMapOvr>
  <p:transition spd="med" advTm="15355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CDDF239-3028-46F7-80CB-0C19EB691915}"/>
              </a:ext>
            </a:extLst>
          </p:cNvPr>
          <p:cNvGrpSpPr/>
          <p:nvPr/>
        </p:nvGrpSpPr>
        <p:grpSpPr>
          <a:xfrm>
            <a:off x="1841535" y="82043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954FC99-2EC0-482B-900C-014BDBF37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85F0806-0EB1-45F5-BFC2-17D9E484EFD7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63F7305-457F-4F74-8E9A-8E910D9C64D5}"/>
              </a:ext>
            </a:extLst>
          </p:cNvPr>
          <p:cNvCxnSpPr>
            <a:stCxn id="67" idx="6"/>
          </p:cNvCxnSpPr>
          <p:nvPr/>
        </p:nvCxnSpPr>
        <p:spPr>
          <a:xfrm>
            <a:off x="2534033" y="122810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6449FF1-B922-45C4-98B2-1BD9C82B5696}"/>
              </a:ext>
            </a:extLst>
          </p:cNvPr>
          <p:cNvSpPr txBox="1"/>
          <p:nvPr/>
        </p:nvSpPr>
        <p:spPr>
          <a:xfrm>
            <a:off x="2915073" y="79162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41247A-4D96-4FF0-AF41-950CE9F327F4}"/>
              </a:ext>
            </a:extLst>
          </p:cNvPr>
          <p:cNvGrpSpPr/>
          <p:nvPr/>
        </p:nvGrpSpPr>
        <p:grpSpPr>
          <a:xfrm>
            <a:off x="1841535" y="1453585"/>
            <a:ext cx="843427" cy="443226"/>
            <a:chOff x="666810" y="2586037"/>
            <a:chExt cx="468000" cy="245937"/>
          </a:xfrm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8FF5E896-50E6-493A-A699-05D2360C6F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A1F7B82-B299-4F5A-A81F-825A41837C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9E9DB22-3FB4-4338-901C-D8C248C766FF}"/>
              </a:ext>
            </a:extLst>
          </p:cNvPr>
          <p:cNvCxnSpPr>
            <a:stCxn id="72" idx="6"/>
          </p:cNvCxnSpPr>
          <p:nvPr/>
        </p:nvCxnSpPr>
        <p:spPr>
          <a:xfrm>
            <a:off x="2534033" y="186125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DF1CC719-7F1D-4747-9F6A-BF39BFDAF6A0}"/>
              </a:ext>
            </a:extLst>
          </p:cNvPr>
          <p:cNvSpPr txBox="1"/>
          <p:nvPr/>
        </p:nvSpPr>
        <p:spPr>
          <a:xfrm>
            <a:off x="2915073" y="142476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Related Works</a:t>
            </a:r>
            <a:endParaRPr lang="zh-CN" altLang="en-US" sz="2400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E734FE-90CE-477F-97DC-C3F84DFD271F}"/>
              </a:ext>
            </a:extLst>
          </p:cNvPr>
          <p:cNvGrpSpPr/>
          <p:nvPr/>
        </p:nvGrpSpPr>
        <p:grpSpPr>
          <a:xfrm>
            <a:off x="1841535" y="213278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4F86281C-E81C-4BD4-AC8C-76C6E6FFE3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7DE8D28-FD93-49D1-85F8-2657218883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53BD9CDC-A2C7-4674-B0F7-79B3243643F9}"/>
              </a:ext>
            </a:extLst>
          </p:cNvPr>
          <p:cNvCxnSpPr>
            <a:stCxn id="77" idx="6"/>
          </p:cNvCxnSpPr>
          <p:nvPr/>
        </p:nvCxnSpPr>
        <p:spPr>
          <a:xfrm>
            <a:off x="2534033" y="254044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AC6DCE7-D9C4-4619-BAF3-54E4F72A5199}"/>
              </a:ext>
            </a:extLst>
          </p:cNvPr>
          <p:cNvSpPr txBox="1"/>
          <p:nvPr/>
        </p:nvSpPr>
        <p:spPr>
          <a:xfrm>
            <a:off x="2915073" y="210396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Technology</a:t>
            </a:r>
            <a:endParaRPr lang="zh-CN" altLang="en-US" sz="2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7101FA8-5F5B-4332-A9C7-5B579483FDF3}"/>
              </a:ext>
            </a:extLst>
          </p:cNvPr>
          <p:cNvGrpSpPr/>
          <p:nvPr/>
        </p:nvGrpSpPr>
        <p:grpSpPr>
          <a:xfrm>
            <a:off x="1841535" y="2828690"/>
            <a:ext cx="843427" cy="443226"/>
            <a:chOff x="666810" y="2586037"/>
            <a:chExt cx="468000" cy="245937"/>
          </a:xfrm>
          <a:solidFill>
            <a:schemeClr val="accent1"/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ACF5834-212F-4550-9EB2-935AA0DD6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A152883-AF9E-4FDC-9DD1-C13E481147F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902D58F-EBF2-44D5-A1C6-08CADDBF224D}"/>
              </a:ext>
            </a:extLst>
          </p:cNvPr>
          <p:cNvCxnSpPr>
            <a:stCxn id="82" idx="6"/>
          </p:cNvCxnSpPr>
          <p:nvPr/>
        </p:nvCxnSpPr>
        <p:spPr>
          <a:xfrm>
            <a:off x="2534033" y="323635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70571DF-6032-480A-95B1-BC35B66E4847}"/>
              </a:ext>
            </a:extLst>
          </p:cNvPr>
          <p:cNvSpPr txBox="1"/>
          <p:nvPr/>
        </p:nvSpPr>
        <p:spPr>
          <a:xfrm>
            <a:off x="2915073" y="279987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Implementation Details</a:t>
            </a:r>
            <a:endParaRPr lang="zh-CN" altLang="en-US" sz="2400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BBD5342-68F8-4DD7-96CA-E7B65FE73621}"/>
              </a:ext>
            </a:extLst>
          </p:cNvPr>
          <p:cNvGrpSpPr/>
          <p:nvPr/>
        </p:nvGrpSpPr>
        <p:grpSpPr>
          <a:xfrm>
            <a:off x="1841535" y="3579651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509BCEB-079B-4955-A183-3937B7092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3EA7032-E7A3-4356-A2DA-22DDC0AC196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8CB10951-1111-4CFA-8657-C304E4583ED9}"/>
              </a:ext>
            </a:extLst>
          </p:cNvPr>
          <p:cNvCxnSpPr>
            <a:stCxn id="87" idx="6"/>
          </p:cNvCxnSpPr>
          <p:nvPr/>
        </p:nvCxnSpPr>
        <p:spPr>
          <a:xfrm>
            <a:off x="2534033" y="398731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C5439B8-6F26-4918-BC14-511A3B517AA2}"/>
              </a:ext>
            </a:extLst>
          </p:cNvPr>
          <p:cNvSpPr txBox="1"/>
          <p:nvPr/>
        </p:nvSpPr>
        <p:spPr>
          <a:xfrm>
            <a:off x="2915073" y="35508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Evaluation</a:t>
            </a:r>
            <a:endParaRPr lang="zh-CN" altLang="en-US" sz="2400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DF9566F-8A64-4D29-B781-1D6928E2C2AC}"/>
              </a:ext>
            </a:extLst>
          </p:cNvPr>
          <p:cNvGrpSpPr/>
          <p:nvPr/>
        </p:nvGrpSpPr>
        <p:grpSpPr>
          <a:xfrm>
            <a:off x="1841535" y="435942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9051B350-ED18-4C63-B83C-AC6E99BCC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F2E0027-B802-4440-81FC-19241AC6B43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797718A-DDF1-478E-903A-3322E8B12697}"/>
              </a:ext>
            </a:extLst>
          </p:cNvPr>
          <p:cNvCxnSpPr>
            <a:stCxn id="92" idx="6"/>
          </p:cNvCxnSpPr>
          <p:nvPr/>
        </p:nvCxnSpPr>
        <p:spPr>
          <a:xfrm>
            <a:off x="2534033" y="476709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306E1494-F153-4F68-A2B5-07ABC6A27D67}"/>
              </a:ext>
            </a:extLst>
          </p:cNvPr>
          <p:cNvSpPr txBox="1"/>
          <p:nvPr/>
        </p:nvSpPr>
        <p:spPr>
          <a:xfrm>
            <a:off x="2915073" y="433061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Demo</a:t>
            </a:r>
            <a:endParaRPr lang="zh-CN" altLang="en-US" sz="2400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29CDDB4-E9B8-495C-9B2D-92FF88511C38}"/>
              </a:ext>
            </a:extLst>
          </p:cNvPr>
          <p:cNvGrpSpPr/>
          <p:nvPr/>
        </p:nvGrpSpPr>
        <p:grpSpPr>
          <a:xfrm>
            <a:off x="1841535" y="512439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E007EF66-B832-45A9-A7D7-8E69519AF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C10EAA41-4249-495D-A284-EDA4753EEAA1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8C08FD6-DCB1-48BE-BE34-9FE4C1690ADC}"/>
              </a:ext>
            </a:extLst>
          </p:cNvPr>
          <p:cNvCxnSpPr>
            <a:stCxn id="97" idx="6"/>
          </p:cNvCxnSpPr>
          <p:nvPr/>
        </p:nvCxnSpPr>
        <p:spPr>
          <a:xfrm>
            <a:off x="2534033" y="55320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460B0D6-2633-4533-9C4A-A72875AB8270}"/>
              </a:ext>
            </a:extLst>
          </p:cNvPr>
          <p:cNvSpPr txBox="1"/>
          <p:nvPr/>
        </p:nvSpPr>
        <p:spPr>
          <a:xfrm>
            <a:off x="2915073" y="50955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 allocation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7464663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 Details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8975AD-63C8-4FFA-A25F-7382E52AB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7747"/>
            <a:ext cx="9144000" cy="4193741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AFCD855-B5B5-4D10-8A0B-D76506C48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147"/>
      </p:ext>
    </p:extLst>
  </p:cSld>
  <p:clrMapOvr>
    <a:masterClrMapping/>
  </p:clrMapOvr>
  <p:transition spd="med" advTm="1993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 Details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55C543-ED3A-4A34-9D8F-9DE6FE937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7" y="1769165"/>
            <a:ext cx="8007226" cy="4635020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46E8546-F28C-46BE-BB26-4813B4C63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39971"/>
      </p:ext>
    </p:extLst>
  </p:cSld>
  <p:clrMapOvr>
    <a:masterClrMapping/>
  </p:clrMapOvr>
  <p:transition spd="med" advTm="171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 Details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4404EC-A434-48D8-8402-9AC7B2291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47" y="1548460"/>
            <a:ext cx="3566116" cy="5188226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89D8AC1-435C-4DEF-A5C8-51F232283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01138"/>
      </p:ext>
    </p:extLst>
  </p:cSld>
  <p:clrMapOvr>
    <a:masterClrMapping/>
  </p:clrMapOvr>
  <p:transition spd="med" advTm="1572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CDDF239-3028-46F7-80CB-0C19EB691915}"/>
              </a:ext>
            </a:extLst>
          </p:cNvPr>
          <p:cNvGrpSpPr/>
          <p:nvPr/>
        </p:nvGrpSpPr>
        <p:grpSpPr>
          <a:xfrm>
            <a:off x="1841535" y="82043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954FC99-2EC0-482B-900C-014BDBF37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85F0806-0EB1-45F5-BFC2-17D9E484EFD7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63F7305-457F-4F74-8E9A-8E910D9C64D5}"/>
              </a:ext>
            </a:extLst>
          </p:cNvPr>
          <p:cNvCxnSpPr>
            <a:stCxn id="67" idx="6"/>
          </p:cNvCxnSpPr>
          <p:nvPr/>
        </p:nvCxnSpPr>
        <p:spPr>
          <a:xfrm>
            <a:off x="2534033" y="122810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6449FF1-B922-45C4-98B2-1BD9C82B5696}"/>
              </a:ext>
            </a:extLst>
          </p:cNvPr>
          <p:cNvSpPr txBox="1"/>
          <p:nvPr/>
        </p:nvSpPr>
        <p:spPr>
          <a:xfrm>
            <a:off x="2915073" y="79162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41247A-4D96-4FF0-AF41-950CE9F327F4}"/>
              </a:ext>
            </a:extLst>
          </p:cNvPr>
          <p:cNvGrpSpPr/>
          <p:nvPr/>
        </p:nvGrpSpPr>
        <p:grpSpPr>
          <a:xfrm>
            <a:off x="1841535" y="1453585"/>
            <a:ext cx="843427" cy="443226"/>
            <a:chOff x="666810" y="2586037"/>
            <a:chExt cx="468000" cy="245937"/>
          </a:xfrm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8FF5E896-50E6-493A-A699-05D2360C6F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A1F7B82-B299-4F5A-A81F-825A41837C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9E9DB22-3FB4-4338-901C-D8C248C766FF}"/>
              </a:ext>
            </a:extLst>
          </p:cNvPr>
          <p:cNvCxnSpPr>
            <a:stCxn id="72" idx="6"/>
          </p:cNvCxnSpPr>
          <p:nvPr/>
        </p:nvCxnSpPr>
        <p:spPr>
          <a:xfrm>
            <a:off x="2534033" y="186125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DF1CC719-7F1D-4747-9F6A-BF39BFDAF6A0}"/>
              </a:ext>
            </a:extLst>
          </p:cNvPr>
          <p:cNvSpPr txBox="1"/>
          <p:nvPr/>
        </p:nvSpPr>
        <p:spPr>
          <a:xfrm>
            <a:off x="2915073" y="142476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Related Works</a:t>
            </a:r>
            <a:endParaRPr lang="zh-CN" altLang="en-US" sz="2400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E734FE-90CE-477F-97DC-C3F84DFD271F}"/>
              </a:ext>
            </a:extLst>
          </p:cNvPr>
          <p:cNvGrpSpPr/>
          <p:nvPr/>
        </p:nvGrpSpPr>
        <p:grpSpPr>
          <a:xfrm>
            <a:off x="1841535" y="213278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4F86281C-E81C-4BD4-AC8C-76C6E6FFE3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7DE8D28-FD93-49D1-85F8-2657218883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53BD9CDC-A2C7-4674-B0F7-79B3243643F9}"/>
              </a:ext>
            </a:extLst>
          </p:cNvPr>
          <p:cNvCxnSpPr>
            <a:stCxn id="77" idx="6"/>
          </p:cNvCxnSpPr>
          <p:nvPr/>
        </p:nvCxnSpPr>
        <p:spPr>
          <a:xfrm>
            <a:off x="2534033" y="254044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AC6DCE7-D9C4-4619-BAF3-54E4F72A5199}"/>
              </a:ext>
            </a:extLst>
          </p:cNvPr>
          <p:cNvSpPr txBox="1"/>
          <p:nvPr/>
        </p:nvSpPr>
        <p:spPr>
          <a:xfrm>
            <a:off x="2915073" y="210396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Technology</a:t>
            </a:r>
            <a:endParaRPr lang="zh-CN" altLang="en-US" sz="2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7101FA8-5F5B-4332-A9C7-5B579483FDF3}"/>
              </a:ext>
            </a:extLst>
          </p:cNvPr>
          <p:cNvGrpSpPr/>
          <p:nvPr/>
        </p:nvGrpSpPr>
        <p:grpSpPr>
          <a:xfrm>
            <a:off x="1841535" y="282869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ACF5834-212F-4550-9EB2-935AA0DD6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A152883-AF9E-4FDC-9DD1-C13E481147F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902D58F-EBF2-44D5-A1C6-08CADDBF224D}"/>
              </a:ext>
            </a:extLst>
          </p:cNvPr>
          <p:cNvCxnSpPr>
            <a:stCxn id="82" idx="6"/>
          </p:cNvCxnSpPr>
          <p:nvPr/>
        </p:nvCxnSpPr>
        <p:spPr>
          <a:xfrm>
            <a:off x="2534033" y="323635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70571DF-6032-480A-95B1-BC35B66E4847}"/>
              </a:ext>
            </a:extLst>
          </p:cNvPr>
          <p:cNvSpPr txBox="1"/>
          <p:nvPr/>
        </p:nvSpPr>
        <p:spPr>
          <a:xfrm>
            <a:off x="2915073" y="279987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Implementation Details</a:t>
            </a:r>
            <a:endParaRPr lang="zh-CN" altLang="en-US" sz="2400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BBD5342-68F8-4DD7-96CA-E7B65FE73621}"/>
              </a:ext>
            </a:extLst>
          </p:cNvPr>
          <p:cNvGrpSpPr/>
          <p:nvPr/>
        </p:nvGrpSpPr>
        <p:grpSpPr>
          <a:xfrm>
            <a:off x="1841535" y="3579651"/>
            <a:ext cx="843427" cy="443226"/>
            <a:chOff x="666810" y="2586037"/>
            <a:chExt cx="468000" cy="245937"/>
          </a:xfrm>
          <a:solidFill>
            <a:schemeClr val="accent1"/>
          </a:solidFill>
        </p:grpSpPr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509BCEB-079B-4955-A183-3937B7092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3EA7032-E7A3-4356-A2DA-22DDC0AC196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8CB10951-1111-4CFA-8657-C304E4583ED9}"/>
              </a:ext>
            </a:extLst>
          </p:cNvPr>
          <p:cNvCxnSpPr>
            <a:stCxn id="87" idx="6"/>
          </p:cNvCxnSpPr>
          <p:nvPr/>
        </p:nvCxnSpPr>
        <p:spPr>
          <a:xfrm>
            <a:off x="2534033" y="398731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C5439B8-6F26-4918-BC14-511A3B517AA2}"/>
              </a:ext>
            </a:extLst>
          </p:cNvPr>
          <p:cNvSpPr txBox="1"/>
          <p:nvPr/>
        </p:nvSpPr>
        <p:spPr>
          <a:xfrm>
            <a:off x="2915073" y="35508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Evaluation</a:t>
            </a:r>
            <a:endParaRPr lang="zh-CN" altLang="en-US" sz="2400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DF9566F-8A64-4D29-B781-1D6928E2C2AC}"/>
              </a:ext>
            </a:extLst>
          </p:cNvPr>
          <p:cNvGrpSpPr/>
          <p:nvPr/>
        </p:nvGrpSpPr>
        <p:grpSpPr>
          <a:xfrm>
            <a:off x="1841535" y="435942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9051B350-ED18-4C63-B83C-AC6E99BCC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F2E0027-B802-4440-81FC-19241AC6B43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797718A-DDF1-478E-903A-3322E8B12697}"/>
              </a:ext>
            </a:extLst>
          </p:cNvPr>
          <p:cNvCxnSpPr>
            <a:stCxn id="92" idx="6"/>
          </p:cNvCxnSpPr>
          <p:nvPr/>
        </p:nvCxnSpPr>
        <p:spPr>
          <a:xfrm>
            <a:off x="2534033" y="476709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306E1494-F153-4F68-A2B5-07ABC6A27D67}"/>
              </a:ext>
            </a:extLst>
          </p:cNvPr>
          <p:cNvSpPr txBox="1"/>
          <p:nvPr/>
        </p:nvSpPr>
        <p:spPr>
          <a:xfrm>
            <a:off x="2915073" y="433061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Demo</a:t>
            </a:r>
            <a:endParaRPr lang="zh-CN" altLang="en-US" sz="2400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29CDDB4-E9B8-495C-9B2D-92FF88511C38}"/>
              </a:ext>
            </a:extLst>
          </p:cNvPr>
          <p:cNvGrpSpPr/>
          <p:nvPr/>
        </p:nvGrpSpPr>
        <p:grpSpPr>
          <a:xfrm>
            <a:off x="1841535" y="512439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E007EF66-B832-45A9-A7D7-8E69519AF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C10EAA41-4249-495D-A284-EDA4753EEAA1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8C08FD6-DCB1-48BE-BE34-9FE4C1690ADC}"/>
              </a:ext>
            </a:extLst>
          </p:cNvPr>
          <p:cNvCxnSpPr>
            <a:stCxn id="97" idx="6"/>
          </p:cNvCxnSpPr>
          <p:nvPr/>
        </p:nvCxnSpPr>
        <p:spPr>
          <a:xfrm>
            <a:off x="2534033" y="55320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460B0D6-2633-4533-9C4A-A72875AB8270}"/>
              </a:ext>
            </a:extLst>
          </p:cNvPr>
          <p:cNvSpPr txBox="1"/>
          <p:nvPr/>
        </p:nvSpPr>
        <p:spPr>
          <a:xfrm>
            <a:off x="2915073" y="50955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 allocation</a:t>
            </a:r>
            <a:endParaRPr lang="zh-CN" altLang="en-US" sz="24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BB9339EF-0081-423E-BD8C-6A2281EF9E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1664"/>
      </p:ext>
    </p:extLst>
  </p:cSld>
  <p:clrMapOvr>
    <a:masterClrMapping/>
  </p:clrMapOvr>
  <p:transition spd="med" advTm="593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/>
              <a:t>Batch size</a:t>
            </a:r>
          </a:p>
          <a:p>
            <a:pPr lvl="1"/>
            <a:r>
              <a:rPr lang="en-US" altLang="zh-CN" dirty="0" err="1"/>
              <a:t>Batch_size</a:t>
            </a:r>
            <a:r>
              <a:rPr lang="zh-CN" altLang="zh-CN" dirty="0"/>
              <a:t>的大小决定了梯度下降的准确性，如果太小，会导致梯度出错，从而增长总体训练时间。如果太大，会导致单个梯度下降计算时间延长，并且还有爆显存的风险。</a:t>
            </a:r>
            <a:r>
              <a:rPr lang="en-US" altLang="zh-CN" dirty="0"/>
              <a:t>Baseline</a:t>
            </a:r>
            <a:r>
              <a:rPr lang="zh-CN" altLang="zh-CN" dirty="0"/>
              <a:t>的</a:t>
            </a:r>
            <a:r>
              <a:rPr lang="en-US" altLang="zh-CN" dirty="0" err="1"/>
              <a:t>batch_size</a:t>
            </a:r>
            <a:r>
              <a:rPr lang="zh-CN" altLang="zh-CN" dirty="0"/>
              <a:t>为</a:t>
            </a:r>
            <a:r>
              <a:rPr lang="en-US" altLang="zh-CN" dirty="0"/>
              <a:t>64</a:t>
            </a:r>
            <a:r>
              <a:rPr lang="zh-CN" altLang="zh-CN" dirty="0"/>
              <a:t>，我们将</a:t>
            </a:r>
            <a:r>
              <a:rPr lang="en-US" altLang="zh-CN" dirty="0" err="1"/>
              <a:t>batch_size</a:t>
            </a:r>
            <a:r>
              <a:rPr lang="zh-CN" altLang="zh-CN" dirty="0"/>
              <a:t>设置为</a:t>
            </a:r>
            <a:r>
              <a:rPr lang="en-US" altLang="zh-CN" dirty="0"/>
              <a:t>32</a:t>
            </a:r>
            <a:r>
              <a:rPr lang="zh-CN" altLang="zh-CN" dirty="0"/>
              <a:t>，</a:t>
            </a:r>
            <a:r>
              <a:rPr lang="en-US" altLang="zh-CN" dirty="0"/>
              <a:t>128</a:t>
            </a:r>
            <a:r>
              <a:rPr lang="zh-CN" altLang="zh-CN" dirty="0"/>
              <a:t>，</a:t>
            </a:r>
            <a:r>
              <a:rPr lang="en-US" altLang="zh-CN" dirty="0"/>
              <a:t>256, 512</a:t>
            </a:r>
            <a:r>
              <a:rPr lang="zh-CN" altLang="zh-CN" dirty="0"/>
              <a:t>（其他参数不变），对</a:t>
            </a:r>
            <a:r>
              <a:rPr lang="en-US" altLang="zh-CN" dirty="0"/>
              <a:t>chatbot</a:t>
            </a:r>
            <a:r>
              <a:rPr lang="zh-CN" altLang="zh-CN" dirty="0"/>
              <a:t>进行测试，测试结果如下</a:t>
            </a:r>
            <a:r>
              <a:rPr lang="en-US" altLang="zh-CN" dirty="0"/>
              <a:t>:</a:t>
            </a:r>
            <a:endParaRPr lang="zh-CN" altLang="zh-CN" dirty="0"/>
          </a:p>
          <a:p>
            <a:pPr lvl="1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F6AF86-4816-4344-A716-4F8FD46D52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928" y="3845390"/>
            <a:ext cx="7970353" cy="226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63AB205-93DC-4F07-A2FF-B24621F108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61517"/>
      </p:ext>
    </p:extLst>
  </p:cSld>
  <p:clrMapOvr>
    <a:masterClrMapping/>
  </p:clrMapOvr>
  <p:transition spd="med" advTm="3751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/>
              <a:t>Batch size</a:t>
            </a:r>
          </a:p>
          <a:p>
            <a:pPr lvl="1"/>
            <a:r>
              <a:rPr lang="zh-CN" altLang="zh-CN" dirty="0"/>
              <a:t>随着</a:t>
            </a:r>
            <a:r>
              <a:rPr lang="en-US" altLang="zh-CN" dirty="0" err="1"/>
              <a:t>batch_size</a:t>
            </a:r>
            <a:r>
              <a:rPr lang="zh-CN" altLang="zh-CN" dirty="0"/>
              <a:t>的增加，训练时间反而下降，说明虽然每次计算梯度的时间增加了，但由于梯度方向更准确，所以总体训练时间更少</a:t>
            </a:r>
            <a:r>
              <a:rPr lang="zh-CN" altLang="en-US" dirty="0"/>
              <a:t>。</a:t>
            </a:r>
            <a:r>
              <a:rPr lang="en-US" altLang="zh-CN" dirty="0" err="1"/>
              <a:t>Batch_size</a:t>
            </a:r>
            <a:r>
              <a:rPr lang="zh-CN" altLang="en-US" dirty="0"/>
              <a:t>在</a:t>
            </a:r>
            <a:r>
              <a:rPr lang="en-US" altLang="zh-CN" dirty="0"/>
              <a:t>128</a:t>
            </a:r>
            <a:r>
              <a:rPr lang="zh-CN" altLang="en-US" dirty="0"/>
              <a:t>时达到</a:t>
            </a:r>
            <a:r>
              <a:rPr lang="en-US" altLang="zh-CN" dirty="0"/>
              <a:t>bleu</a:t>
            </a:r>
            <a:r>
              <a:rPr lang="zh-CN" altLang="en-US" dirty="0"/>
              <a:t>的最大值。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1187E4-5B1D-49DC-8AE3-71EA06DFD94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419" y="3298428"/>
            <a:ext cx="3955300" cy="330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32047C-F916-41CA-8518-F73A1BC26D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64438" y="3317797"/>
            <a:ext cx="3955300" cy="319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20D5FB3-00EC-45FB-BE31-95062409E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47979"/>
      </p:ext>
    </p:extLst>
  </p:cSld>
  <p:clrMapOvr>
    <a:masterClrMapping/>
  </p:clrMapOvr>
  <p:transition spd="med" advTm="1900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err="1"/>
              <a:t>n_layers</a:t>
            </a:r>
            <a:endParaRPr lang="en-US" altLang="zh-CN" b="1" dirty="0"/>
          </a:p>
          <a:p>
            <a:pPr lvl="1"/>
            <a:r>
              <a:rPr lang="zh-CN" altLang="zh-CN" dirty="0"/>
              <a:t>层数越多，表征学习能力越强，但层数过多会导致过拟合和训练时间过长。我们将</a:t>
            </a:r>
            <a:r>
              <a:rPr lang="en-US" altLang="zh-CN" dirty="0" err="1"/>
              <a:t>n_layers</a:t>
            </a:r>
            <a:r>
              <a:rPr lang="zh-CN" altLang="zh-CN" dirty="0"/>
              <a:t>设置为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4</a:t>
            </a:r>
            <a:r>
              <a:rPr lang="zh-CN" altLang="zh-CN" dirty="0"/>
              <a:t>，</a:t>
            </a:r>
            <a:r>
              <a:rPr lang="en-US" altLang="zh-CN" dirty="0"/>
              <a:t>5</a:t>
            </a:r>
            <a:r>
              <a:rPr lang="zh-CN" altLang="zh-CN" dirty="0"/>
              <a:t>，</a:t>
            </a:r>
            <a:r>
              <a:rPr lang="en-US" altLang="zh-CN" dirty="0"/>
              <a:t>6</a:t>
            </a:r>
            <a:r>
              <a:rPr lang="zh-CN" altLang="zh-CN" dirty="0"/>
              <a:t>，</a:t>
            </a:r>
            <a:r>
              <a:rPr lang="en-US" altLang="zh-CN" dirty="0"/>
              <a:t>7</a:t>
            </a:r>
            <a:r>
              <a:rPr lang="zh-CN" altLang="zh-CN" dirty="0"/>
              <a:t>（其他参数不变），对</a:t>
            </a:r>
            <a:r>
              <a:rPr lang="en-US" altLang="zh-CN" dirty="0"/>
              <a:t>chatbot</a:t>
            </a:r>
            <a:r>
              <a:rPr lang="zh-CN" altLang="zh-CN" dirty="0"/>
              <a:t>进行测试，测试结果如下：</a:t>
            </a:r>
          </a:p>
          <a:p>
            <a:pPr lvl="1"/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094F9-BAED-424C-B9E3-81A95E589D1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4393" y="3429000"/>
            <a:ext cx="7895582" cy="265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D69A47E-F3DE-4578-96AD-DDB758A2F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6274"/>
      </p:ext>
    </p:extLst>
  </p:cSld>
  <p:clrMapOvr>
    <a:masterClrMapping/>
  </p:clrMapOvr>
  <p:transition spd="med" advTm="2257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5679" y="1685678"/>
            <a:ext cx="8372163" cy="4921498"/>
          </a:xfrm>
        </p:spPr>
        <p:txBody>
          <a:bodyPr/>
          <a:lstStyle/>
          <a:p>
            <a:pPr lvl="1"/>
            <a:r>
              <a:rPr lang="en-US" altLang="zh-CN" b="1" dirty="0" err="1"/>
              <a:t>n_layers</a:t>
            </a:r>
            <a:endParaRPr lang="en-US" altLang="zh-CN" b="1" dirty="0"/>
          </a:p>
          <a:p>
            <a:pPr lvl="2"/>
            <a:r>
              <a:rPr lang="zh-CN" altLang="zh-CN" dirty="0"/>
              <a:t>我们发现在</a:t>
            </a:r>
            <a:r>
              <a:rPr lang="en-US" altLang="zh-CN" dirty="0" err="1"/>
              <a:t>n_layers</a:t>
            </a:r>
            <a:r>
              <a:rPr lang="en-US" altLang="zh-CN" dirty="0"/>
              <a:t> = 3</a:t>
            </a:r>
            <a:r>
              <a:rPr lang="zh-CN" altLang="zh-CN" dirty="0"/>
              <a:t>的时候效果最好，并且随着层数的增加，训练时间几乎线性增长。我们认为每一层的训练时间几乎相同，因为每一层的计算都几乎相同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231FD3-6D2B-4A05-A9D2-E6868B154CB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7812" y="3088641"/>
            <a:ext cx="4182745" cy="351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DD7B73-285A-402A-B619-9C350532F0A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37392" y="2886042"/>
            <a:ext cx="4328795" cy="351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888BFEF-C7DA-494F-9B36-40AFB79F3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79615"/>
      </p:ext>
    </p:extLst>
  </p:cSld>
  <p:clrMapOvr>
    <a:masterClrMapping/>
  </p:clrMapOvr>
  <p:transition spd="med" advTm="2162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820436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22810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79162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453585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186125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142476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Related Works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132783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54044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210396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Technology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41535" y="2828690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23635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279987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Implementation Details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841535" y="3579651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398731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35508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Evaluation</a:t>
            </a:r>
            <a:endParaRPr lang="zh-CN" altLang="en-US" sz="24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1A4248A-99FD-4B10-8ED1-77E3BE99FBAD}"/>
              </a:ext>
            </a:extLst>
          </p:cNvPr>
          <p:cNvGrpSpPr/>
          <p:nvPr/>
        </p:nvGrpSpPr>
        <p:grpSpPr>
          <a:xfrm>
            <a:off x="1841535" y="4359428"/>
            <a:ext cx="843427" cy="443226"/>
            <a:chOff x="666810" y="2586037"/>
            <a:chExt cx="468000" cy="245937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46FE28DB-E2C5-4858-BFC1-1E527913E5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2AEEF3-7093-41A8-9200-37430DBCCEC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ADE743F-39C4-49EA-84F9-CE8AF7FCF93A}"/>
              </a:ext>
            </a:extLst>
          </p:cNvPr>
          <p:cNvCxnSpPr>
            <a:stCxn id="29" idx="6"/>
          </p:cNvCxnSpPr>
          <p:nvPr/>
        </p:nvCxnSpPr>
        <p:spPr>
          <a:xfrm>
            <a:off x="2534033" y="476709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B7E8474-C986-4A94-8C57-F7C9C00A97BA}"/>
              </a:ext>
            </a:extLst>
          </p:cNvPr>
          <p:cNvSpPr txBox="1"/>
          <p:nvPr/>
        </p:nvSpPr>
        <p:spPr>
          <a:xfrm>
            <a:off x="2915073" y="433061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Demo</a:t>
            </a:r>
            <a:endParaRPr lang="zh-CN" altLang="en-US" sz="24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2516E54-768C-43A4-A493-621A48B38C1C}"/>
              </a:ext>
            </a:extLst>
          </p:cNvPr>
          <p:cNvGrpSpPr/>
          <p:nvPr/>
        </p:nvGrpSpPr>
        <p:grpSpPr>
          <a:xfrm>
            <a:off x="1841535" y="5124398"/>
            <a:ext cx="843427" cy="443226"/>
            <a:chOff x="666810" y="2586037"/>
            <a:chExt cx="468000" cy="245937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7EF10259-D0D8-41DD-BC3D-A786AA637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C4847E2-109E-445F-9F05-DA06AE5B6A87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F3C5F4F-9B32-4395-9189-0DC8EBA7AEDE}"/>
              </a:ext>
            </a:extLst>
          </p:cNvPr>
          <p:cNvCxnSpPr>
            <a:stCxn id="39" idx="6"/>
          </p:cNvCxnSpPr>
          <p:nvPr/>
        </p:nvCxnSpPr>
        <p:spPr>
          <a:xfrm>
            <a:off x="2534033" y="55320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9DFF38F-04B3-495E-A8C3-704FC212D146}"/>
              </a:ext>
            </a:extLst>
          </p:cNvPr>
          <p:cNvSpPr txBox="1"/>
          <p:nvPr/>
        </p:nvSpPr>
        <p:spPr>
          <a:xfrm>
            <a:off x="2915073" y="50955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 allocation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"/>
    </mc:Choice>
    <mc:Fallback>
      <p:transition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err="1"/>
              <a:t>drop_out</a:t>
            </a:r>
            <a:endParaRPr lang="en-US" altLang="zh-CN" b="1" dirty="0"/>
          </a:p>
          <a:p>
            <a:pPr lvl="1"/>
            <a:r>
              <a:rPr lang="zh-CN" altLang="zh-CN" sz="1400" dirty="0"/>
              <a:t>为防止过拟合而对每层节点设置一个舍弃率，舍弃率越高，模型越简洁，按理说会减少</a:t>
            </a:r>
            <a:r>
              <a:rPr lang="en-US" altLang="zh-CN" sz="1400" dirty="0"/>
              <a:t>test</a:t>
            </a:r>
            <a:r>
              <a:rPr lang="zh-CN" altLang="zh-CN" sz="1400" dirty="0"/>
              <a:t>部分的计算量，从而减少</a:t>
            </a:r>
            <a:r>
              <a:rPr lang="en-US" altLang="zh-CN" sz="1400" dirty="0"/>
              <a:t>test</a:t>
            </a:r>
            <a:r>
              <a:rPr lang="zh-CN" altLang="zh-CN" sz="1400" dirty="0"/>
              <a:t>运行时间，只不过相对于</a:t>
            </a:r>
            <a:r>
              <a:rPr lang="en-US" altLang="zh-CN" sz="1400" dirty="0"/>
              <a:t>train</a:t>
            </a:r>
            <a:r>
              <a:rPr lang="zh-CN" altLang="zh-CN" sz="1400" dirty="0"/>
              <a:t>来说，</a:t>
            </a:r>
            <a:r>
              <a:rPr lang="en-US" altLang="zh-CN" sz="1400" dirty="0"/>
              <a:t>test</a:t>
            </a:r>
            <a:r>
              <a:rPr lang="zh-CN" altLang="zh-CN" sz="1400" dirty="0"/>
              <a:t>的时间可以忽略不计。我们将</a:t>
            </a:r>
            <a:r>
              <a:rPr lang="en-US" altLang="zh-CN" sz="1400" dirty="0" err="1"/>
              <a:t>drop_out</a:t>
            </a:r>
            <a:r>
              <a:rPr lang="zh-CN" altLang="zh-CN" sz="1400" dirty="0"/>
              <a:t>设置为</a:t>
            </a:r>
            <a:r>
              <a:rPr lang="en-US" altLang="zh-CN" sz="1400" dirty="0"/>
              <a:t>0.1</a:t>
            </a:r>
            <a:r>
              <a:rPr lang="zh-CN" altLang="zh-CN" sz="1400" dirty="0"/>
              <a:t>，</a:t>
            </a:r>
            <a:r>
              <a:rPr lang="en-US" altLang="zh-CN" sz="1400" dirty="0"/>
              <a:t>0.2</a:t>
            </a:r>
            <a:r>
              <a:rPr lang="zh-CN" altLang="zh-CN" sz="1400" dirty="0"/>
              <a:t>，</a:t>
            </a:r>
            <a:r>
              <a:rPr lang="en-US" altLang="zh-CN" sz="1400" dirty="0"/>
              <a:t>0.3</a:t>
            </a:r>
            <a:r>
              <a:rPr lang="zh-CN" altLang="zh-CN" sz="1400" dirty="0"/>
              <a:t>，</a:t>
            </a:r>
            <a:r>
              <a:rPr lang="en-US" altLang="zh-CN" sz="1400" dirty="0"/>
              <a:t>0.4</a:t>
            </a:r>
            <a:r>
              <a:rPr lang="zh-CN" altLang="zh-CN" sz="1400" dirty="0"/>
              <a:t>，</a:t>
            </a:r>
            <a:r>
              <a:rPr lang="en-US" altLang="zh-CN" sz="1400" dirty="0"/>
              <a:t>0.5</a:t>
            </a:r>
            <a:r>
              <a:rPr lang="zh-CN" altLang="zh-CN" sz="1400" dirty="0"/>
              <a:t>，</a:t>
            </a:r>
            <a:r>
              <a:rPr lang="en-US" altLang="zh-CN" sz="1400" dirty="0"/>
              <a:t>0.6</a:t>
            </a:r>
            <a:r>
              <a:rPr lang="zh-CN" altLang="zh-CN" sz="1400" dirty="0"/>
              <a:t>，</a:t>
            </a:r>
            <a:r>
              <a:rPr lang="en-US" altLang="zh-CN" sz="1400" dirty="0"/>
              <a:t>0.7</a:t>
            </a:r>
            <a:r>
              <a:rPr lang="zh-CN" altLang="zh-CN" sz="1400" dirty="0"/>
              <a:t>，</a:t>
            </a:r>
            <a:r>
              <a:rPr lang="en-US" altLang="zh-CN" sz="1400" dirty="0"/>
              <a:t>0.8</a:t>
            </a:r>
            <a:r>
              <a:rPr lang="zh-CN" altLang="zh-CN" sz="1400" dirty="0"/>
              <a:t>，</a:t>
            </a:r>
            <a:r>
              <a:rPr lang="en-US" altLang="zh-CN" sz="1400" dirty="0"/>
              <a:t>0.9</a:t>
            </a:r>
            <a:r>
              <a:rPr lang="zh-CN" altLang="zh-CN" sz="1400" dirty="0"/>
              <a:t>，</a:t>
            </a:r>
            <a:r>
              <a:rPr lang="en-US" altLang="zh-CN" sz="1400" dirty="0"/>
              <a:t>0.45</a:t>
            </a:r>
            <a:r>
              <a:rPr lang="zh-CN" altLang="zh-CN" sz="1400" dirty="0"/>
              <a:t>，</a:t>
            </a:r>
            <a:r>
              <a:rPr lang="en-US" altLang="zh-CN" sz="1400" dirty="0"/>
              <a:t>0.55</a:t>
            </a:r>
            <a:r>
              <a:rPr lang="zh-CN" altLang="zh-CN" sz="1400" dirty="0"/>
              <a:t>，</a:t>
            </a:r>
            <a:r>
              <a:rPr lang="en-US" altLang="zh-CN" sz="1400" dirty="0"/>
              <a:t>0.48</a:t>
            </a:r>
            <a:r>
              <a:rPr lang="zh-CN" altLang="zh-CN" sz="1400" dirty="0"/>
              <a:t>（其他参数不变），对</a:t>
            </a:r>
            <a:r>
              <a:rPr lang="en-US" altLang="zh-CN" sz="1400" dirty="0"/>
              <a:t>chatbot</a:t>
            </a:r>
            <a:r>
              <a:rPr lang="zh-CN" altLang="zh-CN" sz="1400" dirty="0"/>
              <a:t>进行测试，测试结果如下：</a:t>
            </a:r>
            <a:endParaRPr lang="zh-CN" altLang="zh-CN" sz="1200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B8B38D-AB16-457A-97F3-B741A0BAEA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30933" y="3180103"/>
            <a:ext cx="5905543" cy="342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0AB42A7-46DB-46C4-9313-2273513992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89830"/>
      </p:ext>
    </p:extLst>
  </p:cSld>
  <p:clrMapOvr>
    <a:masterClrMapping/>
  </p:clrMapOvr>
  <p:transition spd="med" advTm="3614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err="1"/>
              <a:t>drop_out</a:t>
            </a:r>
            <a:endParaRPr lang="en-US" altLang="zh-CN" b="1" dirty="0"/>
          </a:p>
          <a:p>
            <a:pPr lvl="1"/>
            <a:r>
              <a:rPr lang="zh-CN" altLang="zh-CN" dirty="0"/>
              <a:t>得出结论在</a:t>
            </a:r>
            <a:r>
              <a:rPr lang="en-US" altLang="zh-CN" dirty="0" err="1"/>
              <a:t>drop_out</a:t>
            </a:r>
            <a:r>
              <a:rPr lang="zh-CN" altLang="zh-CN" dirty="0"/>
              <a:t>为</a:t>
            </a:r>
            <a:r>
              <a:rPr lang="en-US" altLang="zh-CN" dirty="0"/>
              <a:t>0.5</a:t>
            </a:r>
            <a:r>
              <a:rPr lang="zh-CN" altLang="zh-CN" dirty="0"/>
              <a:t>时</a:t>
            </a:r>
            <a:r>
              <a:rPr lang="en-US" altLang="zh-CN" dirty="0"/>
              <a:t>bleu</a:t>
            </a:r>
            <a:r>
              <a:rPr lang="zh-CN" altLang="zh-CN" dirty="0"/>
              <a:t>最高，符合</a:t>
            </a:r>
            <a:r>
              <a:rPr lang="en-US" altLang="zh-CN" dirty="0"/>
              <a:t>RNN</a:t>
            </a:r>
            <a:r>
              <a:rPr lang="zh-CN" altLang="zh-CN" dirty="0"/>
              <a:t>经验值。</a:t>
            </a:r>
            <a:endParaRPr lang="zh-CN" altLang="zh-CN" sz="1600" dirty="0"/>
          </a:p>
          <a:p>
            <a:pPr lvl="1"/>
            <a:r>
              <a:rPr lang="zh-CN" altLang="zh-CN" dirty="0"/>
              <a:t>我们发现时间在</a:t>
            </a:r>
            <a:r>
              <a:rPr lang="en-US" altLang="zh-CN" dirty="0"/>
              <a:t>0.5</a:t>
            </a:r>
            <a:r>
              <a:rPr lang="zh-CN" altLang="zh-CN" dirty="0"/>
              <a:t>周围有较大的波动，按理说由于影响</a:t>
            </a:r>
            <a:r>
              <a:rPr lang="en-US" altLang="zh-CN" dirty="0"/>
              <a:t>valid</a:t>
            </a:r>
            <a:r>
              <a:rPr lang="zh-CN" altLang="zh-CN" dirty="0"/>
              <a:t>过程，应该</a:t>
            </a:r>
            <a:r>
              <a:rPr lang="en-US" altLang="zh-CN" dirty="0" err="1"/>
              <a:t>drop_out</a:t>
            </a:r>
            <a:r>
              <a:rPr lang="zh-CN" altLang="zh-CN" dirty="0"/>
              <a:t>占比越高，训练时间越短，出现小范围波动有可能是因为在决定哪些节点被舍弃时消耗的时间。</a:t>
            </a:r>
            <a:endParaRPr lang="zh-CN" altLang="zh-CN" sz="1600" dirty="0"/>
          </a:p>
          <a:p>
            <a:pPr lvl="1"/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B1C71C-8A4D-463E-804B-BEC333960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57" y="3586037"/>
            <a:ext cx="3626343" cy="285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436BE7-E911-4404-8792-4CC28A5DD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63" y="3580109"/>
            <a:ext cx="3532297" cy="295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C5BA224-38AA-4A40-8A9B-9AC270829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2477"/>
      </p:ext>
    </p:extLst>
  </p:cSld>
  <p:clrMapOvr>
    <a:masterClrMapping/>
  </p:clrMapOvr>
  <p:transition spd="med" advTm="3047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4" y="1548460"/>
            <a:ext cx="8372163" cy="4921498"/>
          </a:xfrm>
        </p:spPr>
        <p:txBody>
          <a:bodyPr/>
          <a:lstStyle/>
          <a:p>
            <a:r>
              <a:rPr lang="en-US" altLang="zh-CN" b="1" dirty="0" err="1"/>
              <a:t>Dialoglen</a:t>
            </a:r>
            <a:endParaRPr lang="en-US" altLang="zh-CN" b="1" dirty="0"/>
          </a:p>
          <a:p>
            <a:pPr lvl="1"/>
            <a:r>
              <a:rPr lang="zh-CN" altLang="zh-CN" sz="1400" dirty="0"/>
              <a:t>随着</a:t>
            </a:r>
            <a:r>
              <a:rPr lang="en-US" altLang="zh-CN" sz="1400" dirty="0"/>
              <a:t>context</a:t>
            </a:r>
            <a:r>
              <a:rPr lang="zh-CN" altLang="zh-CN" sz="1400" dirty="0"/>
              <a:t>长度的增大，</a:t>
            </a:r>
            <a:r>
              <a:rPr lang="en-US" altLang="zh-CN" sz="1400" dirty="0"/>
              <a:t>bleu</a:t>
            </a:r>
            <a:r>
              <a:rPr lang="zh-CN" altLang="zh-CN" sz="1400" dirty="0"/>
              <a:t>应该先会逐步增大，直到到达一个阈值会趋近于平衡。原因是当</a:t>
            </a:r>
            <a:r>
              <a:rPr lang="en-US" altLang="zh-CN" sz="1400" dirty="0"/>
              <a:t>context</a:t>
            </a:r>
            <a:r>
              <a:rPr lang="zh-CN" altLang="zh-CN" sz="1400" dirty="0"/>
              <a:t>的长度过短时，模型训练由于可用的语境太短训练效果并不好。但是由于平均对话长度的限制，当选择的</a:t>
            </a:r>
            <a:r>
              <a:rPr lang="en-US" altLang="zh-CN" sz="1400" dirty="0"/>
              <a:t>context</a:t>
            </a:r>
            <a:r>
              <a:rPr lang="zh-CN" altLang="zh-CN" sz="1400" dirty="0"/>
              <a:t>长度超过对话长度时，</a:t>
            </a:r>
            <a:r>
              <a:rPr lang="en-US" altLang="zh-CN" sz="1400" dirty="0"/>
              <a:t>bleu</a:t>
            </a:r>
            <a:r>
              <a:rPr lang="zh-CN" altLang="zh-CN" sz="1400" dirty="0"/>
              <a:t>就不再增大。 </a:t>
            </a:r>
            <a:endParaRPr lang="zh-CN" altLang="zh-CN" sz="1050" dirty="0"/>
          </a:p>
          <a:p>
            <a:pPr lvl="1"/>
            <a:r>
              <a:rPr lang="zh-CN" altLang="zh-CN" sz="1400" dirty="0"/>
              <a:t>随着</a:t>
            </a:r>
            <a:r>
              <a:rPr lang="en-US" altLang="zh-CN" sz="1400" dirty="0"/>
              <a:t>context</a:t>
            </a:r>
            <a:r>
              <a:rPr lang="zh-CN" altLang="zh-CN" sz="1400" dirty="0"/>
              <a:t>长度的增大，训练时间会增加，因为</a:t>
            </a:r>
            <a:r>
              <a:rPr lang="en-US" altLang="zh-CN" sz="1400" dirty="0"/>
              <a:t>context</a:t>
            </a:r>
            <a:r>
              <a:rPr lang="zh-CN" altLang="zh-CN" sz="1400" dirty="0"/>
              <a:t>越长，模型复杂度越高，计算所需时间越长。我们将</a:t>
            </a:r>
            <a:r>
              <a:rPr lang="en-US" altLang="zh-CN" sz="1400" dirty="0" err="1"/>
              <a:t>dialoglen</a:t>
            </a:r>
            <a:r>
              <a:rPr lang="zh-CN" altLang="zh-CN" sz="1400" dirty="0"/>
              <a:t>设置为</a:t>
            </a:r>
            <a:r>
              <a:rPr lang="en-US" altLang="zh-CN" sz="1400" dirty="0"/>
              <a:t>1</a:t>
            </a:r>
            <a:r>
              <a:rPr lang="zh-CN" altLang="zh-CN" sz="1400" dirty="0"/>
              <a:t>，</a:t>
            </a:r>
            <a:r>
              <a:rPr lang="en-US" altLang="zh-CN" sz="1400" dirty="0"/>
              <a:t>2</a:t>
            </a:r>
            <a:r>
              <a:rPr lang="zh-CN" altLang="zh-CN" sz="1400" dirty="0"/>
              <a:t>，</a:t>
            </a:r>
            <a:r>
              <a:rPr lang="en-US" altLang="zh-CN" sz="1400" dirty="0"/>
              <a:t>4</a:t>
            </a:r>
            <a:r>
              <a:rPr lang="zh-CN" altLang="zh-CN" sz="1400" dirty="0"/>
              <a:t>，</a:t>
            </a:r>
            <a:r>
              <a:rPr lang="en-US" altLang="zh-CN" sz="1400" dirty="0"/>
              <a:t>6</a:t>
            </a:r>
            <a:r>
              <a:rPr lang="zh-CN" altLang="zh-CN" sz="1400" dirty="0"/>
              <a:t>，</a:t>
            </a:r>
            <a:r>
              <a:rPr lang="en-US" altLang="zh-CN" sz="1400" dirty="0"/>
              <a:t>8</a:t>
            </a:r>
            <a:r>
              <a:rPr lang="zh-CN" altLang="zh-CN" sz="1400" dirty="0"/>
              <a:t>，</a:t>
            </a:r>
            <a:r>
              <a:rPr lang="en-US" altLang="zh-CN" sz="1400" dirty="0"/>
              <a:t>9</a:t>
            </a:r>
            <a:r>
              <a:rPr lang="zh-CN" altLang="zh-CN" sz="1400" dirty="0"/>
              <a:t>，</a:t>
            </a:r>
            <a:r>
              <a:rPr lang="en-US" altLang="zh-CN" sz="1400" dirty="0"/>
              <a:t>10</a:t>
            </a:r>
            <a:r>
              <a:rPr lang="zh-CN" altLang="zh-CN" sz="1400" dirty="0"/>
              <a:t>，</a:t>
            </a:r>
            <a:r>
              <a:rPr lang="en-US" altLang="zh-CN" sz="1400" dirty="0"/>
              <a:t>11</a:t>
            </a:r>
            <a:r>
              <a:rPr lang="zh-CN" altLang="zh-CN" sz="1400" dirty="0"/>
              <a:t>，</a:t>
            </a:r>
            <a:r>
              <a:rPr lang="en-US" altLang="zh-CN" sz="1400" dirty="0"/>
              <a:t>12</a:t>
            </a:r>
            <a:r>
              <a:rPr lang="zh-CN" altLang="zh-CN" sz="1400" dirty="0"/>
              <a:t>，</a:t>
            </a:r>
            <a:r>
              <a:rPr lang="en-US" altLang="zh-CN" sz="1400" dirty="0"/>
              <a:t>14</a:t>
            </a:r>
            <a:r>
              <a:rPr lang="zh-CN" altLang="zh-CN" sz="1400" dirty="0"/>
              <a:t>，</a:t>
            </a:r>
            <a:r>
              <a:rPr lang="en-US" altLang="zh-CN" sz="1400" dirty="0"/>
              <a:t>16</a:t>
            </a:r>
            <a:r>
              <a:rPr lang="zh-CN" altLang="zh-CN" sz="1400" dirty="0"/>
              <a:t>，</a:t>
            </a:r>
            <a:r>
              <a:rPr lang="en-US" altLang="zh-CN" sz="1400" dirty="0"/>
              <a:t>18</a:t>
            </a:r>
            <a:r>
              <a:rPr lang="zh-CN" altLang="zh-CN" sz="1400" dirty="0"/>
              <a:t>，</a:t>
            </a:r>
            <a:r>
              <a:rPr lang="en-US" altLang="zh-CN" sz="1400" dirty="0"/>
              <a:t>20</a:t>
            </a:r>
            <a:r>
              <a:rPr lang="zh-CN" altLang="zh-CN" sz="1400" dirty="0"/>
              <a:t>（其他参数不变），对</a:t>
            </a:r>
            <a:r>
              <a:rPr lang="en-US" altLang="zh-CN" sz="1400" dirty="0"/>
              <a:t>chatbot</a:t>
            </a:r>
            <a:r>
              <a:rPr lang="zh-CN" altLang="zh-CN" sz="1400" dirty="0"/>
              <a:t>进行测试，测试结果如下：</a:t>
            </a:r>
            <a:endParaRPr lang="zh-CN" altLang="zh-CN" sz="1200" dirty="0"/>
          </a:p>
          <a:p>
            <a:pPr lvl="1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8F706D-1746-45DF-A361-6CFC2B1BB3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88176" y="3706578"/>
            <a:ext cx="5367647" cy="293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0E80247-BC61-47D7-A042-B90DF2B4A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0173"/>
      </p:ext>
    </p:extLst>
  </p:cSld>
  <p:clrMapOvr>
    <a:masterClrMapping/>
  </p:clrMapOvr>
  <p:transition spd="med" advTm="4800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666124"/>
            <a:ext cx="9144000" cy="4921498"/>
          </a:xfrm>
        </p:spPr>
        <p:txBody>
          <a:bodyPr/>
          <a:lstStyle/>
          <a:p>
            <a:pPr lvl="1"/>
            <a:r>
              <a:rPr lang="en-US" altLang="zh-CN" b="1" dirty="0" err="1"/>
              <a:t>Dialoglen</a:t>
            </a:r>
            <a:endParaRPr lang="en-US" altLang="zh-CN" b="1" dirty="0"/>
          </a:p>
          <a:p>
            <a:pPr lvl="2"/>
            <a:r>
              <a:rPr lang="zh-CN" altLang="zh-CN" dirty="0"/>
              <a:t>我们看到在</a:t>
            </a:r>
            <a:r>
              <a:rPr lang="en-US" altLang="zh-CN" dirty="0"/>
              <a:t>context</a:t>
            </a:r>
            <a:r>
              <a:rPr lang="zh-CN" altLang="zh-CN" dirty="0"/>
              <a:t>的长度为</a:t>
            </a:r>
            <a:r>
              <a:rPr lang="en-US" altLang="zh-CN" dirty="0"/>
              <a:t>10</a:t>
            </a:r>
            <a:r>
              <a:rPr lang="zh-CN" altLang="zh-CN" dirty="0"/>
              <a:t>（</a:t>
            </a:r>
            <a:r>
              <a:rPr lang="en-US" altLang="zh-CN" dirty="0"/>
              <a:t>baseline</a:t>
            </a:r>
            <a:r>
              <a:rPr lang="zh-CN" altLang="zh-CN" dirty="0"/>
              <a:t>）的时候，</a:t>
            </a:r>
            <a:r>
              <a:rPr lang="en-US" altLang="zh-CN" dirty="0"/>
              <a:t>bleu</a:t>
            </a:r>
            <a:r>
              <a:rPr lang="zh-CN" altLang="zh-CN" dirty="0"/>
              <a:t>的值最大。但由于长度为</a:t>
            </a:r>
            <a:r>
              <a:rPr lang="en-US" altLang="zh-CN" dirty="0"/>
              <a:t>1</a:t>
            </a:r>
            <a:r>
              <a:rPr lang="zh-CN" altLang="zh-CN" dirty="0"/>
              <a:t>时</a:t>
            </a:r>
            <a:r>
              <a:rPr lang="en-US" altLang="zh-CN" dirty="0"/>
              <a:t>bleu</a:t>
            </a:r>
            <a:r>
              <a:rPr lang="zh-CN" altLang="zh-CN" dirty="0"/>
              <a:t>的值也相对较高，我们认为时</a:t>
            </a:r>
            <a:r>
              <a:rPr lang="en-US" altLang="zh-CN" dirty="0"/>
              <a:t>context</a:t>
            </a:r>
            <a:r>
              <a:rPr lang="zh-CN" altLang="zh-CN" dirty="0"/>
              <a:t>过短，导致</a:t>
            </a:r>
            <a:r>
              <a:rPr lang="en-US" altLang="zh-CN" dirty="0"/>
              <a:t>bleu</a:t>
            </a:r>
            <a:r>
              <a:rPr lang="zh-CN" altLang="zh-CN" dirty="0"/>
              <a:t>的缺点被放大，即短译句的测评精度有时会较高。</a:t>
            </a:r>
            <a:endParaRPr lang="zh-CN" altLang="zh-CN" sz="1000" dirty="0"/>
          </a:p>
          <a:p>
            <a:pPr lvl="2"/>
            <a:r>
              <a:rPr lang="zh-CN" altLang="zh-CN" dirty="0"/>
              <a:t>而训练时间随着</a:t>
            </a:r>
            <a:r>
              <a:rPr lang="en-US" altLang="zh-CN" dirty="0" err="1"/>
              <a:t>dialoglen</a:t>
            </a:r>
            <a:r>
              <a:rPr lang="zh-CN" altLang="zh-CN" dirty="0"/>
              <a:t>的增加呈现对数上涨的趋势，即最终会有一个渐近线限制时间的最大值，该渐近线的值即为训练数据中最长字符串的长度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21216D-FFDC-415B-82B3-37C2BC9346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4024" y="3644098"/>
            <a:ext cx="3834807" cy="31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B1A094-9053-4A89-9155-0293A55E1C1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15288" y="3644098"/>
            <a:ext cx="3431180" cy="310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78410C7-D6D8-4B9B-A8D0-B0333B6B5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62754"/>
      </p:ext>
    </p:extLst>
  </p:cSld>
  <p:clrMapOvr>
    <a:masterClrMapping/>
  </p:clrMapOvr>
  <p:transition spd="med" advTm="4238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zh-CN" b="1" dirty="0"/>
              <a:t>同时修改两个参数</a:t>
            </a:r>
          </a:p>
          <a:p>
            <a:pPr lvl="1"/>
            <a:r>
              <a:rPr lang="zh-CN" altLang="zh-CN" sz="2000" dirty="0"/>
              <a:t>由于</a:t>
            </a:r>
            <a:r>
              <a:rPr lang="en-US" altLang="zh-CN" sz="2000" dirty="0" err="1"/>
              <a:t>dialoglen</a:t>
            </a:r>
            <a:r>
              <a:rPr lang="zh-CN" altLang="zh-CN" sz="2000" dirty="0"/>
              <a:t>和</a:t>
            </a:r>
            <a:r>
              <a:rPr lang="en-US" altLang="zh-CN" sz="2000" dirty="0"/>
              <a:t>dropout</a:t>
            </a:r>
            <a:r>
              <a:rPr lang="zh-CN" altLang="zh-CN" sz="2000" dirty="0"/>
              <a:t>都是</a:t>
            </a:r>
            <a:r>
              <a:rPr lang="en-US" altLang="zh-CN" sz="2000" dirty="0"/>
              <a:t>baseline</a:t>
            </a:r>
            <a:r>
              <a:rPr lang="zh-CN" altLang="zh-CN" sz="2000" dirty="0"/>
              <a:t>的表现最佳，所以我们通过改变</a:t>
            </a:r>
            <a:r>
              <a:rPr lang="en-US" altLang="zh-CN" sz="2000" dirty="0" err="1"/>
              <a:t>n_layers</a:t>
            </a:r>
            <a:r>
              <a:rPr lang="zh-CN" altLang="zh-CN" sz="2000" dirty="0"/>
              <a:t>的值和</a:t>
            </a:r>
            <a:r>
              <a:rPr lang="en-US" altLang="zh-CN" sz="2000" dirty="0" err="1"/>
              <a:t>batch_size</a:t>
            </a:r>
            <a:r>
              <a:rPr lang="zh-CN" altLang="zh-CN" sz="2000" dirty="0"/>
              <a:t>的值来对模型进行改进。</a:t>
            </a:r>
            <a:endParaRPr lang="zh-CN" altLang="zh-CN" dirty="0"/>
          </a:p>
          <a:p>
            <a:pPr lvl="1"/>
            <a:r>
              <a:rPr lang="zh-CN" altLang="zh-CN" sz="2000" dirty="0"/>
              <a:t>首先在</a:t>
            </a:r>
            <a:r>
              <a:rPr lang="en-US" altLang="zh-CN" sz="2000" dirty="0" err="1"/>
              <a:t>n_layers</a:t>
            </a:r>
            <a:r>
              <a:rPr lang="zh-CN" altLang="zh-CN" sz="2000" dirty="0"/>
              <a:t>等于</a:t>
            </a:r>
            <a:r>
              <a:rPr lang="en-US" altLang="zh-CN" sz="2000" dirty="0"/>
              <a:t>3</a:t>
            </a:r>
            <a:r>
              <a:rPr lang="zh-CN" altLang="zh-CN" sz="2000" dirty="0"/>
              <a:t>的情况下修改</a:t>
            </a:r>
            <a:r>
              <a:rPr lang="en-US" altLang="zh-CN" sz="2000" dirty="0" err="1"/>
              <a:t>batch_size</a:t>
            </a:r>
            <a:r>
              <a:rPr lang="zh-CN" altLang="zh-CN" sz="2000" dirty="0"/>
              <a:t>：</a:t>
            </a:r>
            <a:endParaRPr lang="zh-CN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CF250-F77C-442A-916E-93BBB05AF1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2002" y="3945914"/>
            <a:ext cx="7759995" cy="153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03F2F18-479A-40E0-91D5-170CB1C99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52557"/>
      </p:ext>
    </p:extLst>
  </p:cSld>
  <p:clrMapOvr>
    <a:masterClrMapping/>
  </p:clrMapOvr>
  <p:transition spd="med" advTm="2292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zh-CN" b="1" dirty="0"/>
              <a:t>同时修改两个参数</a:t>
            </a:r>
          </a:p>
          <a:p>
            <a:pPr lvl="1"/>
            <a:r>
              <a:rPr lang="zh-CN" altLang="zh-CN" dirty="0"/>
              <a:t>我们发现</a:t>
            </a:r>
            <a:r>
              <a:rPr lang="en-US" altLang="zh-CN" dirty="0" err="1"/>
              <a:t>batch_size</a:t>
            </a:r>
            <a:r>
              <a:rPr lang="zh-CN" altLang="zh-CN" dirty="0"/>
              <a:t>在</a:t>
            </a:r>
            <a:r>
              <a:rPr lang="en-US" altLang="zh-CN" dirty="0"/>
              <a:t>64</a:t>
            </a:r>
            <a:r>
              <a:rPr lang="zh-CN" altLang="zh-CN" dirty="0"/>
              <a:t>的时候</a:t>
            </a:r>
            <a:r>
              <a:rPr lang="en-US" altLang="zh-CN" dirty="0"/>
              <a:t>bleu</a:t>
            </a:r>
            <a:r>
              <a:rPr lang="zh-CN" altLang="zh-CN" dirty="0"/>
              <a:t>最大，并且</a:t>
            </a:r>
            <a:r>
              <a:rPr lang="en-US" altLang="zh-CN" dirty="0" err="1"/>
              <a:t>batch_size</a:t>
            </a:r>
            <a:r>
              <a:rPr lang="zh-CN" altLang="zh-CN" dirty="0"/>
              <a:t>与训练时间成倒数关系。</a:t>
            </a:r>
            <a:endParaRPr lang="zh-CN" altLang="zh-CN" sz="1600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D2F252-7AF1-401C-9BD5-152F7B1688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4024" y="3142633"/>
            <a:ext cx="4343936" cy="346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43F13F-6159-4B14-B8A1-5B6DAC5F82F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80105" y="3005415"/>
            <a:ext cx="4294187" cy="360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43F2FF2-C54B-4CB2-BE79-868D31781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273"/>
      </p:ext>
    </p:extLst>
  </p:cSld>
  <p:clrMapOvr>
    <a:masterClrMapping/>
  </p:clrMapOvr>
  <p:transition spd="med" advTm="1027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2356F5A-48BA-4F70-B232-E0EA5DED219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D389A2-A00B-4E73-9CA3-4F41C813B3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zh-CN" b="1" dirty="0"/>
              <a:t>同时修改两个参数</a:t>
            </a:r>
          </a:p>
          <a:p>
            <a:pPr lvl="1"/>
            <a:r>
              <a:rPr lang="zh-CN" altLang="zh-CN" dirty="0"/>
              <a:t>我们还测了另外一种参数组合：</a:t>
            </a:r>
            <a:endParaRPr lang="zh-CN" altLang="zh-CN" sz="1600" dirty="0"/>
          </a:p>
          <a:p>
            <a:pPr lvl="1"/>
            <a:r>
              <a:rPr lang="en-US" altLang="zh-CN" dirty="0" err="1"/>
              <a:t>N_layers</a:t>
            </a:r>
            <a:r>
              <a:rPr lang="en-US" altLang="zh-CN" dirty="0"/>
              <a:t> = 6, </a:t>
            </a:r>
            <a:r>
              <a:rPr lang="en-US" altLang="zh-CN" dirty="0" err="1"/>
              <a:t>batch_size</a:t>
            </a:r>
            <a:r>
              <a:rPr lang="en-US" altLang="zh-CN" dirty="0"/>
              <a:t> = 256</a:t>
            </a:r>
            <a:r>
              <a:rPr lang="zh-CN" altLang="zh-CN" dirty="0"/>
              <a:t>。我们希望在层数增多的时候通过</a:t>
            </a:r>
            <a:r>
              <a:rPr lang="en-US" altLang="zh-CN" dirty="0" err="1"/>
              <a:t>batch_size</a:t>
            </a:r>
            <a:r>
              <a:rPr lang="zh-CN" altLang="zh-CN" dirty="0"/>
              <a:t>的增大而降低它的训练时间，同时层数越多，表征学习能力越强，</a:t>
            </a:r>
            <a:r>
              <a:rPr lang="en-US" altLang="zh-CN" dirty="0" err="1"/>
              <a:t>batch_size</a:t>
            </a:r>
            <a:r>
              <a:rPr lang="zh-CN" altLang="zh-CN" dirty="0"/>
              <a:t>越大，梯度下降越精确。我们得到的结果如下：</a:t>
            </a:r>
            <a:endParaRPr lang="zh-CN" altLang="zh-CN" sz="1600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7B2FD5-D890-4768-9B01-3885189FD91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8371" y="4146427"/>
            <a:ext cx="8655629" cy="622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B8AA84-43D4-4704-ABD1-F66BAE420F3D}"/>
              </a:ext>
            </a:extLst>
          </p:cNvPr>
          <p:cNvSpPr txBox="1"/>
          <p:nvPr/>
        </p:nvSpPr>
        <p:spPr>
          <a:xfrm>
            <a:off x="765313" y="5288692"/>
            <a:ext cx="7884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训练时间相比于正常</a:t>
            </a:r>
            <a:r>
              <a:rPr lang="en-US" altLang="zh-CN" dirty="0"/>
              <a:t>6</a:t>
            </a:r>
            <a:r>
              <a:rPr lang="zh-CN" altLang="zh-CN" dirty="0"/>
              <a:t>层网络减少了</a:t>
            </a:r>
            <a:r>
              <a:rPr lang="en-US" altLang="zh-CN" dirty="0"/>
              <a:t>40%</a:t>
            </a:r>
            <a:r>
              <a:rPr lang="zh-CN" altLang="zh-CN" dirty="0"/>
              <a:t>左右，同时</a:t>
            </a:r>
            <a:r>
              <a:rPr lang="en-US" altLang="zh-CN" dirty="0"/>
              <a:t>bleu</a:t>
            </a:r>
            <a:r>
              <a:rPr lang="zh-CN" altLang="zh-CN" dirty="0"/>
              <a:t>的值也相对较高。</a:t>
            </a:r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DC0A59D-26F6-40D0-A4FE-A2348CA2E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0297"/>
      </p:ext>
    </p:extLst>
  </p:cSld>
  <p:clrMapOvr>
    <a:masterClrMapping/>
  </p:clrMapOvr>
  <p:transition spd="med" advTm="3247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CDDF239-3028-46F7-80CB-0C19EB691915}"/>
              </a:ext>
            </a:extLst>
          </p:cNvPr>
          <p:cNvGrpSpPr/>
          <p:nvPr/>
        </p:nvGrpSpPr>
        <p:grpSpPr>
          <a:xfrm>
            <a:off x="1841535" y="82043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954FC99-2EC0-482B-900C-014BDBF37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85F0806-0EB1-45F5-BFC2-17D9E484EFD7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63F7305-457F-4F74-8E9A-8E910D9C64D5}"/>
              </a:ext>
            </a:extLst>
          </p:cNvPr>
          <p:cNvCxnSpPr>
            <a:stCxn id="67" idx="6"/>
          </p:cNvCxnSpPr>
          <p:nvPr/>
        </p:nvCxnSpPr>
        <p:spPr>
          <a:xfrm>
            <a:off x="2534033" y="122810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6449FF1-B922-45C4-98B2-1BD9C82B5696}"/>
              </a:ext>
            </a:extLst>
          </p:cNvPr>
          <p:cNvSpPr txBox="1"/>
          <p:nvPr/>
        </p:nvSpPr>
        <p:spPr>
          <a:xfrm>
            <a:off x="2915073" y="79162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41247A-4D96-4FF0-AF41-950CE9F327F4}"/>
              </a:ext>
            </a:extLst>
          </p:cNvPr>
          <p:cNvGrpSpPr/>
          <p:nvPr/>
        </p:nvGrpSpPr>
        <p:grpSpPr>
          <a:xfrm>
            <a:off x="1841535" y="1453585"/>
            <a:ext cx="843427" cy="443226"/>
            <a:chOff x="666810" y="2586037"/>
            <a:chExt cx="468000" cy="245937"/>
          </a:xfrm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8FF5E896-50E6-493A-A699-05D2360C6F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A1F7B82-B299-4F5A-A81F-825A41837C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9E9DB22-3FB4-4338-901C-D8C248C766FF}"/>
              </a:ext>
            </a:extLst>
          </p:cNvPr>
          <p:cNvCxnSpPr>
            <a:stCxn id="72" idx="6"/>
          </p:cNvCxnSpPr>
          <p:nvPr/>
        </p:nvCxnSpPr>
        <p:spPr>
          <a:xfrm>
            <a:off x="2534033" y="186125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DF1CC719-7F1D-4747-9F6A-BF39BFDAF6A0}"/>
              </a:ext>
            </a:extLst>
          </p:cNvPr>
          <p:cNvSpPr txBox="1"/>
          <p:nvPr/>
        </p:nvSpPr>
        <p:spPr>
          <a:xfrm>
            <a:off x="2915073" y="142476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Related Works</a:t>
            </a:r>
            <a:endParaRPr lang="zh-CN" altLang="en-US" sz="2400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E734FE-90CE-477F-97DC-C3F84DFD271F}"/>
              </a:ext>
            </a:extLst>
          </p:cNvPr>
          <p:cNvGrpSpPr/>
          <p:nvPr/>
        </p:nvGrpSpPr>
        <p:grpSpPr>
          <a:xfrm>
            <a:off x="1841535" y="213278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4F86281C-E81C-4BD4-AC8C-76C6E6FFE3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7DE8D28-FD93-49D1-85F8-2657218883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53BD9CDC-A2C7-4674-B0F7-79B3243643F9}"/>
              </a:ext>
            </a:extLst>
          </p:cNvPr>
          <p:cNvCxnSpPr>
            <a:stCxn id="77" idx="6"/>
          </p:cNvCxnSpPr>
          <p:nvPr/>
        </p:nvCxnSpPr>
        <p:spPr>
          <a:xfrm>
            <a:off x="2534033" y="254044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AC6DCE7-D9C4-4619-BAF3-54E4F72A5199}"/>
              </a:ext>
            </a:extLst>
          </p:cNvPr>
          <p:cNvSpPr txBox="1"/>
          <p:nvPr/>
        </p:nvSpPr>
        <p:spPr>
          <a:xfrm>
            <a:off x="2915073" y="210396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Technology</a:t>
            </a:r>
            <a:endParaRPr lang="zh-CN" altLang="en-US" sz="2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7101FA8-5F5B-4332-A9C7-5B579483FDF3}"/>
              </a:ext>
            </a:extLst>
          </p:cNvPr>
          <p:cNvGrpSpPr/>
          <p:nvPr/>
        </p:nvGrpSpPr>
        <p:grpSpPr>
          <a:xfrm>
            <a:off x="1841535" y="282869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ACF5834-212F-4550-9EB2-935AA0DD6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A152883-AF9E-4FDC-9DD1-C13E481147F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902D58F-EBF2-44D5-A1C6-08CADDBF224D}"/>
              </a:ext>
            </a:extLst>
          </p:cNvPr>
          <p:cNvCxnSpPr>
            <a:stCxn id="82" idx="6"/>
          </p:cNvCxnSpPr>
          <p:nvPr/>
        </p:nvCxnSpPr>
        <p:spPr>
          <a:xfrm>
            <a:off x="2534033" y="323635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70571DF-6032-480A-95B1-BC35B66E4847}"/>
              </a:ext>
            </a:extLst>
          </p:cNvPr>
          <p:cNvSpPr txBox="1"/>
          <p:nvPr/>
        </p:nvSpPr>
        <p:spPr>
          <a:xfrm>
            <a:off x="2915073" y="279987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Implementation Details</a:t>
            </a:r>
            <a:endParaRPr lang="zh-CN" altLang="en-US" sz="2400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BBD5342-68F8-4DD7-96CA-E7B65FE73621}"/>
              </a:ext>
            </a:extLst>
          </p:cNvPr>
          <p:cNvGrpSpPr/>
          <p:nvPr/>
        </p:nvGrpSpPr>
        <p:grpSpPr>
          <a:xfrm>
            <a:off x="1841535" y="3579651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509BCEB-079B-4955-A183-3937B7092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3EA7032-E7A3-4356-A2DA-22DDC0AC196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8CB10951-1111-4CFA-8657-C304E4583ED9}"/>
              </a:ext>
            </a:extLst>
          </p:cNvPr>
          <p:cNvCxnSpPr>
            <a:stCxn id="87" idx="6"/>
          </p:cNvCxnSpPr>
          <p:nvPr/>
        </p:nvCxnSpPr>
        <p:spPr>
          <a:xfrm>
            <a:off x="2534033" y="398731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C5439B8-6F26-4918-BC14-511A3B517AA2}"/>
              </a:ext>
            </a:extLst>
          </p:cNvPr>
          <p:cNvSpPr txBox="1"/>
          <p:nvPr/>
        </p:nvSpPr>
        <p:spPr>
          <a:xfrm>
            <a:off x="2915073" y="35508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Evaluation</a:t>
            </a:r>
            <a:endParaRPr lang="zh-CN" altLang="en-US" sz="2400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DF9566F-8A64-4D29-B781-1D6928E2C2AC}"/>
              </a:ext>
            </a:extLst>
          </p:cNvPr>
          <p:cNvGrpSpPr/>
          <p:nvPr/>
        </p:nvGrpSpPr>
        <p:grpSpPr>
          <a:xfrm>
            <a:off x="1841535" y="4359428"/>
            <a:ext cx="843427" cy="443226"/>
            <a:chOff x="666810" y="2586037"/>
            <a:chExt cx="468000" cy="245937"/>
          </a:xfrm>
          <a:solidFill>
            <a:schemeClr val="accent1"/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9051B350-ED18-4C63-B83C-AC6E99BCC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F2E0027-B802-4440-81FC-19241AC6B43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797718A-DDF1-478E-903A-3322E8B12697}"/>
              </a:ext>
            </a:extLst>
          </p:cNvPr>
          <p:cNvCxnSpPr>
            <a:stCxn id="92" idx="6"/>
          </p:cNvCxnSpPr>
          <p:nvPr/>
        </p:nvCxnSpPr>
        <p:spPr>
          <a:xfrm>
            <a:off x="2534033" y="476709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306E1494-F153-4F68-A2B5-07ABC6A27D67}"/>
              </a:ext>
            </a:extLst>
          </p:cNvPr>
          <p:cNvSpPr txBox="1"/>
          <p:nvPr/>
        </p:nvSpPr>
        <p:spPr>
          <a:xfrm>
            <a:off x="2915073" y="433061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Demo</a:t>
            </a:r>
            <a:endParaRPr lang="zh-CN" altLang="en-US" sz="2400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29CDDB4-E9B8-495C-9B2D-92FF88511C38}"/>
              </a:ext>
            </a:extLst>
          </p:cNvPr>
          <p:cNvGrpSpPr/>
          <p:nvPr/>
        </p:nvGrpSpPr>
        <p:grpSpPr>
          <a:xfrm>
            <a:off x="1841535" y="512439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E007EF66-B832-45A9-A7D7-8E69519AF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C10EAA41-4249-495D-A284-EDA4753EEAA1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8C08FD6-DCB1-48BE-BE34-9FE4C1690ADC}"/>
              </a:ext>
            </a:extLst>
          </p:cNvPr>
          <p:cNvCxnSpPr>
            <a:stCxn id="97" idx="6"/>
          </p:cNvCxnSpPr>
          <p:nvPr/>
        </p:nvCxnSpPr>
        <p:spPr>
          <a:xfrm>
            <a:off x="2534033" y="55320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460B0D6-2633-4533-9C4A-A72875AB8270}"/>
              </a:ext>
            </a:extLst>
          </p:cNvPr>
          <p:cNvSpPr txBox="1"/>
          <p:nvPr/>
        </p:nvSpPr>
        <p:spPr>
          <a:xfrm>
            <a:off x="2915073" y="50955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 allocation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6504790"/>
      </p:ext>
    </p:extLst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92149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04E0483C-EBD4-4792-B098-09DB18847A8A}"/>
              </a:ext>
            </a:extLst>
          </p:cNvPr>
          <p:cNvSpPr txBox="1">
            <a:spLocks/>
          </p:cNvSpPr>
          <p:nvPr/>
        </p:nvSpPr>
        <p:spPr>
          <a:xfrm>
            <a:off x="494025" y="1685678"/>
            <a:ext cx="6813860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BCFB5F-C909-46DB-AE22-965B95D4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484" y="1685678"/>
            <a:ext cx="3699032" cy="30546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7D89F3-3407-499B-9F02-B29C4B51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3006"/>
            <a:ext cx="9144000" cy="15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04772"/>
      </p:ext>
    </p:extLst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CDDF239-3028-46F7-80CB-0C19EB691915}"/>
              </a:ext>
            </a:extLst>
          </p:cNvPr>
          <p:cNvGrpSpPr/>
          <p:nvPr/>
        </p:nvGrpSpPr>
        <p:grpSpPr>
          <a:xfrm>
            <a:off x="1841535" y="82043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954FC99-2EC0-482B-900C-014BDBF37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85F0806-0EB1-45F5-BFC2-17D9E484EFD7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63F7305-457F-4F74-8E9A-8E910D9C64D5}"/>
              </a:ext>
            </a:extLst>
          </p:cNvPr>
          <p:cNvCxnSpPr>
            <a:stCxn id="67" idx="6"/>
          </p:cNvCxnSpPr>
          <p:nvPr/>
        </p:nvCxnSpPr>
        <p:spPr>
          <a:xfrm>
            <a:off x="2534033" y="122810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6449FF1-B922-45C4-98B2-1BD9C82B5696}"/>
              </a:ext>
            </a:extLst>
          </p:cNvPr>
          <p:cNvSpPr txBox="1"/>
          <p:nvPr/>
        </p:nvSpPr>
        <p:spPr>
          <a:xfrm>
            <a:off x="2915073" y="79162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41247A-4D96-4FF0-AF41-950CE9F327F4}"/>
              </a:ext>
            </a:extLst>
          </p:cNvPr>
          <p:cNvGrpSpPr/>
          <p:nvPr/>
        </p:nvGrpSpPr>
        <p:grpSpPr>
          <a:xfrm>
            <a:off x="1841535" y="1453585"/>
            <a:ext cx="843427" cy="443226"/>
            <a:chOff x="666810" y="2586037"/>
            <a:chExt cx="468000" cy="245937"/>
          </a:xfrm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8FF5E896-50E6-493A-A699-05D2360C6F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A1F7B82-B299-4F5A-A81F-825A41837C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9E9DB22-3FB4-4338-901C-D8C248C766FF}"/>
              </a:ext>
            </a:extLst>
          </p:cNvPr>
          <p:cNvCxnSpPr>
            <a:stCxn id="72" idx="6"/>
          </p:cNvCxnSpPr>
          <p:nvPr/>
        </p:nvCxnSpPr>
        <p:spPr>
          <a:xfrm>
            <a:off x="2534033" y="186125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DF1CC719-7F1D-4747-9F6A-BF39BFDAF6A0}"/>
              </a:ext>
            </a:extLst>
          </p:cNvPr>
          <p:cNvSpPr txBox="1"/>
          <p:nvPr/>
        </p:nvSpPr>
        <p:spPr>
          <a:xfrm>
            <a:off x="2915073" y="142476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Related Works</a:t>
            </a:r>
            <a:endParaRPr lang="zh-CN" altLang="en-US" sz="2400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E734FE-90CE-477F-97DC-C3F84DFD271F}"/>
              </a:ext>
            </a:extLst>
          </p:cNvPr>
          <p:cNvGrpSpPr/>
          <p:nvPr/>
        </p:nvGrpSpPr>
        <p:grpSpPr>
          <a:xfrm>
            <a:off x="1841535" y="213278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4F86281C-E81C-4BD4-AC8C-76C6E6FFE3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7DE8D28-FD93-49D1-85F8-2657218883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53BD9CDC-A2C7-4674-B0F7-79B3243643F9}"/>
              </a:ext>
            </a:extLst>
          </p:cNvPr>
          <p:cNvCxnSpPr>
            <a:stCxn id="77" idx="6"/>
          </p:cNvCxnSpPr>
          <p:nvPr/>
        </p:nvCxnSpPr>
        <p:spPr>
          <a:xfrm>
            <a:off x="2534033" y="254044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AC6DCE7-D9C4-4619-BAF3-54E4F72A5199}"/>
              </a:ext>
            </a:extLst>
          </p:cNvPr>
          <p:cNvSpPr txBox="1"/>
          <p:nvPr/>
        </p:nvSpPr>
        <p:spPr>
          <a:xfrm>
            <a:off x="2915073" y="210396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Technology</a:t>
            </a:r>
            <a:endParaRPr lang="zh-CN" altLang="en-US" sz="2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7101FA8-5F5B-4332-A9C7-5B579483FDF3}"/>
              </a:ext>
            </a:extLst>
          </p:cNvPr>
          <p:cNvGrpSpPr/>
          <p:nvPr/>
        </p:nvGrpSpPr>
        <p:grpSpPr>
          <a:xfrm>
            <a:off x="1841535" y="282869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ACF5834-212F-4550-9EB2-935AA0DD6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A152883-AF9E-4FDC-9DD1-C13E481147F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902D58F-EBF2-44D5-A1C6-08CADDBF224D}"/>
              </a:ext>
            </a:extLst>
          </p:cNvPr>
          <p:cNvCxnSpPr>
            <a:stCxn id="82" idx="6"/>
          </p:cNvCxnSpPr>
          <p:nvPr/>
        </p:nvCxnSpPr>
        <p:spPr>
          <a:xfrm>
            <a:off x="2534033" y="323635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70571DF-6032-480A-95B1-BC35B66E4847}"/>
              </a:ext>
            </a:extLst>
          </p:cNvPr>
          <p:cNvSpPr txBox="1"/>
          <p:nvPr/>
        </p:nvSpPr>
        <p:spPr>
          <a:xfrm>
            <a:off x="2915073" y="279987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Implementation Details</a:t>
            </a:r>
            <a:endParaRPr lang="zh-CN" altLang="en-US" sz="2400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BBD5342-68F8-4DD7-96CA-E7B65FE73621}"/>
              </a:ext>
            </a:extLst>
          </p:cNvPr>
          <p:cNvGrpSpPr/>
          <p:nvPr/>
        </p:nvGrpSpPr>
        <p:grpSpPr>
          <a:xfrm>
            <a:off x="1841535" y="3579651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509BCEB-079B-4955-A183-3937B7092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3EA7032-E7A3-4356-A2DA-22DDC0AC196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8CB10951-1111-4CFA-8657-C304E4583ED9}"/>
              </a:ext>
            </a:extLst>
          </p:cNvPr>
          <p:cNvCxnSpPr>
            <a:stCxn id="87" idx="6"/>
          </p:cNvCxnSpPr>
          <p:nvPr/>
        </p:nvCxnSpPr>
        <p:spPr>
          <a:xfrm>
            <a:off x="2534033" y="398731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C5439B8-6F26-4918-BC14-511A3B517AA2}"/>
              </a:ext>
            </a:extLst>
          </p:cNvPr>
          <p:cNvSpPr txBox="1"/>
          <p:nvPr/>
        </p:nvSpPr>
        <p:spPr>
          <a:xfrm>
            <a:off x="2915073" y="35508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Evaluation</a:t>
            </a:r>
            <a:endParaRPr lang="zh-CN" altLang="en-US" sz="2400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DF9566F-8A64-4D29-B781-1D6928E2C2AC}"/>
              </a:ext>
            </a:extLst>
          </p:cNvPr>
          <p:cNvGrpSpPr/>
          <p:nvPr/>
        </p:nvGrpSpPr>
        <p:grpSpPr>
          <a:xfrm>
            <a:off x="1841535" y="435942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9051B350-ED18-4C63-B83C-AC6E99BCC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F2E0027-B802-4440-81FC-19241AC6B43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797718A-DDF1-478E-903A-3322E8B12697}"/>
              </a:ext>
            </a:extLst>
          </p:cNvPr>
          <p:cNvCxnSpPr>
            <a:stCxn id="92" idx="6"/>
          </p:cNvCxnSpPr>
          <p:nvPr/>
        </p:nvCxnSpPr>
        <p:spPr>
          <a:xfrm>
            <a:off x="2534033" y="476709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306E1494-F153-4F68-A2B5-07ABC6A27D67}"/>
              </a:ext>
            </a:extLst>
          </p:cNvPr>
          <p:cNvSpPr txBox="1"/>
          <p:nvPr/>
        </p:nvSpPr>
        <p:spPr>
          <a:xfrm>
            <a:off x="2915073" y="433061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Demo</a:t>
            </a:r>
            <a:endParaRPr lang="zh-CN" altLang="en-US" sz="2400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29CDDB4-E9B8-495C-9B2D-92FF88511C38}"/>
              </a:ext>
            </a:extLst>
          </p:cNvPr>
          <p:cNvGrpSpPr/>
          <p:nvPr/>
        </p:nvGrpSpPr>
        <p:grpSpPr>
          <a:xfrm>
            <a:off x="1841535" y="5124398"/>
            <a:ext cx="843427" cy="443226"/>
            <a:chOff x="666810" y="2586037"/>
            <a:chExt cx="468000" cy="245937"/>
          </a:xfrm>
          <a:solidFill>
            <a:schemeClr val="accent1"/>
          </a:solidFill>
        </p:grpSpPr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E007EF66-B832-45A9-A7D7-8E69519AF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C10EAA41-4249-495D-A284-EDA4753EEAA1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8C08FD6-DCB1-48BE-BE34-9FE4C1690ADC}"/>
              </a:ext>
            </a:extLst>
          </p:cNvPr>
          <p:cNvCxnSpPr>
            <a:stCxn id="97" idx="6"/>
          </p:cNvCxnSpPr>
          <p:nvPr/>
        </p:nvCxnSpPr>
        <p:spPr>
          <a:xfrm>
            <a:off x="2534033" y="55320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460B0D6-2633-4533-9C4A-A72875AB8270}"/>
              </a:ext>
            </a:extLst>
          </p:cNvPr>
          <p:cNvSpPr txBox="1"/>
          <p:nvPr/>
        </p:nvSpPr>
        <p:spPr>
          <a:xfrm>
            <a:off x="2915073" y="50955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 allocation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842188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CDDF239-3028-46F7-80CB-0C19EB691915}"/>
              </a:ext>
            </a:extLst>
          </p:cNvPr>
          <p:cNvGrpSpPr/>
          <p:nvPr/>
        </p:nvGrpSpPr>
        <p:grpSpPr>
          <a:xfrm>
            <a:off x="1841535" y="820436"/>
            <a:ext cx="843427" cy="443226"/>
            <a:chOff x="666810" y="2586037"/>
            <a:chExt cx="468000" cy="245937"/>
          </a:xfrm>
        </p:grpSpPr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954FC99-2EC0-482B-900C-014BDBF37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85F0806-0EB1-45F5-BFC2-17D9E484EFD7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63F7305-457F-4F74-8E9A-8E910D9C64D5}"/>
              </a:ext>
            </a:extLst>
          </p:cNvPr>
          <p:cNvCxnSpPr>
            <a:stCxn id="67" idx="6"/>
          </p:cNvCxnSpPr>
          <p:nvPr/>
        </p:nvCxnSpPr>
        <p:spPr>
          <a:xfrm>
            <a:off x="2534033" y="122810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6449FF1-B922-45C4-98B2-1BD9C82B5696}"/>
              </a:ext>
            </a:extLst>
          </p:cNvPr>
          <p:cNvSpPr txBox="1"/>
          <p:nvPr/>
        </p:nvSpPr>
        <p:spPr>
          <a:xfrm>
            <a:off x="2915073" y="79162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41247A-4D96-4FF0-AF41-950CE9F327F4}"/>
              </a:ext>
            </a:extLst>
          </p:cNvPr>
          <p:cNvGrpSpPr/>
          <p:nvPr/>
        </p:nvGrpSpPr>
        <p:grpSpPr>
          <a:xfrm>
            <a:off x="1841535" y="1453585"/>
            <a:ext cx="843427" cy="443226"/>
            <a:chOff x="666810" y="2586037"/>
            <a:chExt cx="468000" cy="245937"/>
          </a:xfrm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8FF5E896-50E6-493A-A699-05D2360C6F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A1F7B82-B299-4F5A-A81F-825A41837C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9E9DB22-3FB4-4338-901C-D8C248C766FF}"/>
              </a:ext>
            </a:extLst>
          </p:cNvPr>
          <p:cNvCxnSpPr>
            <a:stCxn id="72" idx="6"/>
          </p:cNvCxnSpPr>
          <p:nvPr/>
        </p:nvCxnSpPr>
        <p:spPr>
          <a:xfrm>
            <a:off x="2534033" y="186125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DF1CC719-7F1D-4747-9F6A-BF39BFDAF6A0}"/>
              </a:ext>
            </a:extLst>
          </p:cNvPr>
          <p:cNvSpPr txBox="1"/>
          <p:nvPr/>
        </p:nvSpPr>
        <p:spPr>
          <a:xfrm>
            <a:off x="2915073" y="142476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Related Works</a:t>
            </a:r>
            <a:endParaRPr lang="zh-CN" altLang="en-US" sz="2400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E734FE-90CE-477F-97DC-C3F84DFD271F}"/>
              </a:ext>
            </a:extLst>
          </p:cNvPr>
          <p:cNvGrpSpPr/>
          <p:nvPr/>
        </p:nvGrpSpPr>
        <p:grpSpPr>
          <a:xfrm>
            <a:off x="1841535" y="213278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4F86281C-E81C-4BD4-AC8C-76C6E6FFE3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7DE8D28-FD93-49D1-85F8-2657218883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53BD9CDC-A2C7-4674-B0F7-79B3243643F9}"/>
              </a:ext>
            </a:extLst>
          </p:cNvPr>
          <p:cNvCxnSpPr>
            <a:stCxn id="77" idx="6"/>
          </p:cNvCxnSpPr>
          <p:nvPr/>
        </p:nvCxnSpPr>
        <p:spPr>
          <a:xfrm>
            <a:off x="2534033" y="254044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AC6DCE7-D9C4-4619-BAF3-54E4F72A5199}"/>
              </a:ext>
            </a:extLst>
          </p:cNvPr>
          <p:cNvSpPr txBox="1"/>
          <p:nvPr/>
        </p:nvSpPr>
        <p:spPr>
          <a:xfrm>
            <a:off x="2915073" y="210396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Technology</a:t>
            </a:r>
            <a:endParaRPr lang="zh-CN" altLang="en-US" sz="2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7101FA8-5F5B-4332-A9C7-5B579483FDF3}"/>
              </a:ext>
            </a:extLst>
          </p:cNvPr>
          <p:cNvGrpSpPr/>
          <p:nvPr/>
        </p:nvGrpSpPr>
        <p:grpSpPr>
          <a:xfrm>
            <a:off x="1841535" y="282869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ACF5834-212F-4550-9EB2-935AA0DD6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A152883-AF9E-4FDC-9DD1-C13E481147F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902D58F-EBF2-44D5-A1C6-08CADDBF224D}"/>
              </a:ext>
            </a:extLst>
          </p:cNvPr>
          <p:cNvCxnSpPr>
            <a:stCxn id="82" idx="6"/>
          </p:cNvCxnSpPr>
          <p:nvPr/>
        </p:nvCxnSpPr>
        <p:spPr>
          <a:xfrm>
            <a:off x="2534033" y="323635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70571DF-6032-480A-95B1-BC35B66E4847}"/>
              </a:ext>
            </a:extLst>
          </p:cNvPr>
          <p:cNvSpPr txBox="1"/>
          <p:nvPr/>
        </p:nvSpPr>
        <p:spPr>
          <a:xfrm>
            <a:off x="2915073" y="279987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Implementation Details</a:t>
            </a:r>
            <a:endParaRPr lang="zh-CN" altLang="en-US" sz="2400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BBD5342-68F8-4DD7-96CA-E7B65FE73621}"/>
              </a:ext>
            </a:extLst>
          </p:cNvPr>
          <p:cNvGrpSpPr/>
          <p:nvPr/>
        </p:nvGrpSpPr>
        <p:grpSpPr>
          <a:xfrm>
            <a:off x="1841535" y="3579651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509BCEB-079B-4955-A183-3937B7092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3EA7032-E7A3-4356-A2DA-22DDC0AC196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8CB10951-1111-4CFA-8657-C304E4583ED9}"/>
              </a:ext>
            </a:extLst>
          </p:cNvPr>
          <p:cNvCxnSpPr>
            <a:stCxn id="87" idx="6"/>
          </p:cNvCxnSpPr>
          <p:nvPr/>
        </p:nvCxnSpPr>
        <p:spPr>
          <a:xfrm>
            <a:off x="2534033" y="398731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C5439B8-6F26-4918-BC14-511A3B517AA2}"/>
              </a:ext>
            </a:extLst>
          </p:cNvPr>
          <p:cNvSpPr txBox="1"/>
          <p:nvPr/>
        </p:nvSpPr>
        <p:spPr>
          <a:xfrm>
            <a:off x="2915073" y="35508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Evaluation</a:t>
            </a:r>
            <a:endParaRPr lang="zh-CN" altLang="en-US" sz="2400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DF9566F-8A64-4D29-B781-1D6928E2C2AC}"/>
              </a:ext>
            </a:extLst>
          </p:cNvPr>
          <p:cNvGrpSpPr/>
          <p:nvPr/>
        </p:nvGrpSpPr>
        <p:grpSpPr>
          <a:xfrm>
            <a:off x="1841535" y="435942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9051B350-ED18-4C63-B83C-AC6E99BCC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F2E0027-B802-4440-81FC-19241AC6B43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797718A-DDF1-478E-903A-3322E8B12697}"/>
              </a:ext>
            </a:extLst>
          </p:cNvPr>
          <p:cNvCxnSpPr>
            <a:stCxn id="92" idx="6"/>
          </p:cNvCxnSpPr>
          <p:nvPr/>
        </p:nvCxnSpPr>
        <p:spPr>
          <a:xfrm>
            <a:off x="2534033" y="476709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306E1494-F153-4F68-A2B5-07ABC6A27D67}"/>
              </a:ext>
            </a:extLst>
          </p:cNvPr>
          <p:cNvSpPr txBox="1"/>
          <p:nvPr/>
        </p:nvSpPr>
        <p:spPr>
          <a:xfrm>
            <a:off x="2915073" y="433061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Demo</a:t>
            </a:r>
            <a:endParaRPr lang="zh-CN" altLang="en-US" sz="2400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29CDDB4-E9B8-495C-9B2D-92FF88511C38}"/>
              </a:ext>
            </a:extLst>
          </p:cNvPr>
          <p:cNvGrpSpPr/>
          <p:nvPr/>
        </p:nvGrpSpPr>
        <p:grpSpPr>
          <a:xfrm>
            <a:off x="1841535" y="512439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E007EF66-B832-45A9-A7D7-8E69519AF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C10EAA41-4249-495D-A284-EDA4753EEAA1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8C08FD6-DCB1-48BE-BE34-9FE4C1690ADC}"/>
              </a:ext>
            </a:extLst>
          </p:cNvPr>
          <p:cNvCxnSpPr>
            <a:stCxn id="97" idx="6"/>
          </p:cNvCxnSpPr>
          <p:nvPr/>
        </p:nvCxnSpPr>
        <p:spPr>
          <a:xfrm>
            <a:off x="2534033" y="55320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460B0D6-2633-4533-9C4A-A72875AB8270}"/>
              </a:ext>
            </a:extLst>
          </p:cNvPr>
          <p:cNvSpPr txBox="1"/>
          <p:nvPr/>
        </p:nvSpPr>
        <p:spPr>
          <a:xfrm>
            <a:off x="2915073" y="50955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 allocation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allocation</a:t>
            </a:r>
            <a:endParaRPr lang="zh-CN" altLang="en-US" dirty="0"/>
          </a:p>
        </p:txBody>
      </p:sp>
      <p:sp>
        <p:nvSpPr>
          <p:cNvPr id="30" name="内容占位符 3">
            <a:extLst>
              <a:ext uri="{FF2B5EF4-FFF2-40B4-BE49-F238E27FC236}">
                <a16:creationId xmlns:a16="http://schemas.microsoft.com/office/drawing/2014/main" id="{D3D2D1C2-5E76-4BC7-A992-D0E4B53064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4812" y="2219688"/>
            <a:ext cx="7854375" cy="492149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蒋钊： </a:t>
            </a:r>
            <a:r>
              <a:rPr lang="en-US" altLang="zh-CN" dirty="0"/>
              <a:t>transformer</a:t>
            </a:r>
            <a:r>
              <a:rPr lang="zh-CN" altLang="en-US" dirty="0"/>
              <a:t>算法的理解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孙云帆： </a:t>
            </a:r>
            <a:r>
              <a:rPr lang="en-US" altLang="zh-CN" dirty="0"/>
              <a:t>Baseline</a:t>
            </a:r>
            <a:r>
              <a:rPr lang="zh-CN" altLang="en-US" dirty="0"/>
              <a:t>代码理解以及注释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SHO ITAMI</a:t>
            </a:r>
            <a:r>
              <a:rPr lang="zh-CN" altLang="en-US" dirty="0"/>
              <a:t>：背景分析和算法研究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0202382"/>
      </p:ext>
    </p:extLst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239270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Chatbot</a:t>
            </a:r>
            <a:r>
              <a:rPr lang="zh-CN" altLang="en-US" dirty="0"/>
              <a:t>分类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按功能分类：问答型、任务型、闲聊型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按模式分类：检索模式</a:t>
            </a:r>
            <a:r>
              <a:rPr lang="en-US" altLang="zh-CN" dirty="0"/>
              <a:t>(</a:t>
            </a:r>
            <a:r>
              <a:rPr lang="zh-CN" altLang="en-US" dirty="0"/>
              <a:t>工业界的主流</a:t>
            </a:r>
            <a:r>
              <a:rPr lang="en-US" altLang="zh-CN" dirty="0"/>
              <a:t>)</a:t>
            </a:r>
            <a:r>
              <a:rPr lang="zh-CN" altLang="en-US" dirty="0"/>
              <a:t>、生成式模式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按领域分类：开放领域、封闭领域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我们对于</a:t>
            </a:r>
            <a:r>
              <a:rPr lang="en-US" altLang="zh-CN" dirty="0"/>
              <a:t>chatbot</a:t>
            </a:r>
            <a:r>
              <a:rPr lang="zh-CN" altLang="en-US" dirty="0"/>
              <a:t>的理解是：输入一个句子，对应输出一个句子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p:transition spd="med" advTm="300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CDDF239-3028-46F7-80CB-0C19EB691915}"/>
              </a:ext>
            </a:extLst>
          </p:cNvPr>
          <p:cNvGrpSpPr/>
          <p:nvPr/>
        </p:nvGrpSpPr>
        <p:grpSpPr>
          <a:xfrm>
            <a:off x="1841535" y="82043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954FC99-2EC0-482B-900C-014BDBF37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85F0806-0EB1-45F5-BFC2-17D9E484EFD7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63F7305-457F-4F74-8E9A-8E910D9C64D5}"/>
              </a:ext>
            </a:extLst>
          </p:cNvPr>
          <p:cNvCxnSpPr>
            <a:stCxn id="67" idx="6"/>
          </p:cNvCxnSpPr>
          <p:nvPr/>
        </p:nvCxnSpPr>
        <p:spPr>
          <a:xfrm>
            <a:off x="2534033" y="122810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6449FF1-B922-45C4-98B2-1BD9C82B5696}"/>
              </a:ext>
            </a:extLst>
          </p:cNvPr>
          <p:cNvSpPr txBox="1"/>
          <p:nvPr/>
        </p:nvSpPr>
        <p:spPr>
          <a:xfrm>
            <a:off x="2915073" y="79162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41247A-4D96-4FF0-AF41-950CE9F327F4}"/>
              </a:ext>
            </a:extLst>
          </p:cNvPr>
          <p:cNvGrpSpPr/>
          <p:nvPr/>
        </p:nvGrpSpPr>
        <p:grpSpPr>
          <a:xfrm>
            <a:off x="1841535" y="1453585"/>
            <a:ext cx="843427" cy="443226"/>
            <a:chOff x="666810" y="2586037"/>
            <a:chExt cx="468000" cy="245937"/>
          </a:xfrm>
          <a:solidFill>
            <a:schemeClr val="accent1"/>
          </a:solidFill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8FF5E896-50E6-493A-A699-05D2360C6F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A1F7B82-B299-4F5A-A81F-825A41837C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9E9DB22-3FB4-4338-901C-D8C248C766FF}"/>
              </a:ext>
            </a:extLst>
          </p:cNvPr>
          <p:cNvCxnSpPr>
            <a:stCxn id="72" idx="6"/>
          </p:cNvCxnSpPr>
          <p:nvPr/>
        </p:nvCxnSpPr>
        <p:spPr>
          <a:xfrm>
            <a:off x="2534033" y="186125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DF1CC719-7F1D-4747-9F6A-BF39BFDAF6A0}"/>
              </a:ext>
            </a:extLst>
          </p:cNvPr>
          <p:cNvSpPr txBox="1"/>
          <p:nvPr/>
        </p:nvSpPr>
        <p:spPr>
          <a:xfrm>
            <a:off x="2915073" y="142476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Related Works</a:t>
            </a:r>
            <a:endParaRPr lang="zh-CN" altLang="en-US" sz="2400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E734FE-90CE-477F-97DC-C3F84DFD271F}"/>
              </a:ext>
            </a:extLst>
          </p:cNvPr>
          <p:cNvGrpSpPr/>
          <p:nvPr/>
        </p:nvGrpSpPr>
        <p:grpSpPr>
          <a:xfrm>
            <a:off x="1841535" y="2132783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4F86281C-E81C-4BD4-AC8C-76C6E6FFE3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7DE8D28-FD93-49D1-85F8-2657218883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53BD9CDC-A2C7-4674-B0F7-79B3243643F9}"/>
              </a:ext>
            </a:extLst>
          </p:cNvPr>
          <p:cNvCxnSpPr>
            <a:stCxn id="77" idx="6"/>
          </p:cNvCxnSpPr>
          <p:nvPr/>
        </p:nvCxnSpPr>
        <p:spPr>
          <a:xfrm>
            <a:off x="2534033" y="254044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AC6DCE7-D9C4-4619-BAF3-54E4F72A5199}"/>
              </a:ext>
            </a:extLst>
          </p:cNvPr>
          <p:cNvSpPr txBox="1"/>
          <p:nvPr/>
        </p:nvSpPr>
        <p:spPr>
          <a:xfrm>
            <a:off x="2915073" y="210396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Technology</a:t>
            </a:r>
            <a:endParaRPr lang="zh-CN" altLang="en-US" sz="2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7101FA8-5F5B-4332-A9C7-5B579483FDF3}"/>
              </a:ext>
            </a:extLst>
          </p:cNvPr>
          <p:cNvGrpSpPr/>
          <p:nvPr/>
        </p:nvGrpSpPr>
        <p:grpSpPr>
          <a:xfrm>
            <a:off x="1841535" y="282869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ACF5834-212F-4550-9EB2-935AA0DD6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A152883-AF9E-4FDC-9DD1-C13E481147F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902D58F-EBF2-44D5-A1C6-08CADDBF224D}"/>
              </a:ext>
            </a:extLst>
          </p:cNvPr>
          <p:cNvCxnSpPr>
            <a:stCxn id="82" idx="6"/>
          </p:cNvCxnSpPr>
          <p:nvPr/>
        </p:nvCxnSpPr>
        <p:spPr>
          <a:xfrm>
            <a:off x="2534033" y="323635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70571DF-6032-480A-95B1-BC35B66E4847}"/>
              </a:ext>
            </a:extLst>
          </p:cNvPr>
          <p:cNvSpPr txBox="1"/>
          <p:nvPr/>
        </p:nvSpPr>
        <p:spPr>
          <a:xfrm>
            <a:off x="2915073" y="279987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Implementation Details</a:t>
            </a:r>
            <a:endParaRPr lang="zh-CN" altLang="en-US" sz="2400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BBD5342-68F8-4DD7-96CA-E7B65FE73621}"/>
              </a:ext>
            </a:extLst>
          </p:cNvPr>
          <p:cNvGrpSpPr/>
          <p:nvPr/>
        </p:nvGrpSpPr>
        <p:grpSpPr>
          <a:xfrm>
            <a:off x="1841535" y="3579651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509BCEB-079B-4955-A183-3937B7092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3EA7032-E7A3-4356-A2DA-22DDC0AC196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8CB10951-1111-4CFA-8657-C304E4583ED9}"/>
              </a:ext>
            </a:extLst>
          </p:cNvPr>
          <p:cNvCxnSpPr>
            <a:stCxn id="87" idx="6"/>
          </p:cNvCxnSpPr>
          <p:nvPr/>
        </p:nvCxnSpPr>
        <p:spPr>
          <a:xfrm>
            <a:off x="2534033" y="398731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C5439B8-6F26-4918-BC14-511A3B517AA2}"/>
              </a:ext>
            </a:extLst>
          </p:cNvPr>
          <p:cNvSpPr txBox="1"/>
          <p:nvPr/>
        </p:nvSpPr>
        <p:spPr>
          <a:xfrm>
            <a:off x="2915073" y="35508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Evaluation</a:t>
            </a:r>
            <a:endParaRPr lang="zh-CN" altLang="en-US" sz="2400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DF9566F-8A64-4D29-B781-1D6928E2C2AC}"/>
              </a:ext>
            </a:extLst>
          </p:cNvPr>
          <p:cNvGrpSpPr/>
          <p:nvPr/>
        </p:nvGrpSpPr>
        <p:grpSpPr>
          <a:xfrm>
            <a:off x="1841535" y="435942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9051B350-ED18-4C63-B83C-AC6E99BCC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F2E0027-B802-4440-81FC-19241AC6B43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797718A-DDF1-478E-903A-3322E8B12697}"/>
              </a:ext>
            </a:extLst>
          </p:cNvPr>
          <p:cNvCxnSpPr>
            <a:stCxn id="92" idx="6"/>
          </p:cNvCxnSpPr>
          <p:nvPr/>
        </p:nvCxnSpPr>
        <p:spPr>
          <a:xfrm>
            <a:off x="2534033" y="476709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306E1494-F153-4F68-A2B5-07ABC6A27D67}"/>
              </a:ext>
            </a:extLst>
          </p:cNvPr>
          <p:cNvSpPr txBox="1"/>
          <p:nvPr/>
        </p:nvSpPr>
        <p:spPr>
          <a:xfrm>
            <a:off x="2915073" y="433061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Demo</a:t>
            </a:r>
            <a:endParaRPr lang="zh-CN" altLang="en-US" sz="2400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29CDDB4-E9B8-495C-9B2D-92FF88511C38}"/>
              </a:ext>
            </a:extLst>
          </p:cNvPr>
          <p:cNvGrpSpPr/>
          <p:nvPr/>
        </p:nvGrpSpPr>
        <p:grpSpPr>
          <a:xfrm>
            <a:off x="1841535" y="512439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E007EF66-B832-45A9-A7D7-8E69519AF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C10EAA41-4249-495D-A284-EDA4753EEAA1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8C08FD6-DCB1-48BE-BE34-9FE4C1690ADC}"/>
              </a:ext>
            </a:extLst>
          </p:cNvPr>
          <p:cNvCxnSpPr>
            <a:stCxn id="97" idx="6"/>
          </p:cNvCxnSpPr>
          <p:nvPr/>
        </p:nvCxnSpPr>
        <p:spPr>
          <a:xfrm>
            <a:off x="2534033" y="55320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460B0D6-2633-4533-9C4A-A72875AB8270}"/>
              </a:ext>
            </a:extLst>
          </p:cNvPr>
          <p:cNvSpPr txBox="1"/>
          <p:nvPr/>
        </p:nvSpPr>
        <p:spPr>
          <a:xfrm>
            <a:off x="2915073" y="50955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 allocation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4757260"/>
      </p:ext>
    </p:extLst>
  </p:cSld>
  <p:clrMapOvr>
    <a:masterClrMapping/>
  </p:clrMapOvr>
  <p:transition spd="med" advTm="2000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545396" y="2175797"/>
            <a:ext cx="8320791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《 BLEU: a Method for Automatic Evaluation of Machine Translation 》</a:t>
            </a:r>
          </a:p>
          <a:p>
            <a:pPr lvl="1"/>
            <a:r>
              <a:rPr lang="en-US" altLang="zh-CN" dirty="0"/>
              <a:t>BLEU </a:t>
            </a:r>
            <a:r>
              <a:rPr lang="zh-CN" altLang="zh-CN" dirty="0"/>
              <a:t>采用一种</a:t>
            </a:r>
            <a:r>
              <a:rPr lang="en-US" altLang="zh-CN" dirty="0"/>
              <a:t>N-gram</a:t>
            </a:r>
            <a:r>
              <a:rPr lang="zh-CN" altLang="zh-CN" dirty="0"/>
              <a:t>的匹配规则，原理比较简单，就是比较译文和参考译文之间</a:t>
            </a:r>
            <a:r>
              <a:rPr lang="en-US" altLang="zh-CN" dirty="0"/>
              <a:t>n</a:t>
            </a:r>
            <a:r>
              <a:rPr lang="zh-CN" altLang="zh-CN" dirty="0"/>
              <a:t>组词的相似的一个占比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 latinLnBrk="1"/>
            <a:r>
              <a:rPr lang="en-US" altLang="zh-CN" b="1" dirty="0"/>
              <a:t> 《 </a:t>
            </a:r>
            <a:r>
              <a:rPr lang="zh-CN" altLang="en-US" b="1" dirty="0"/>
              <a:t>拆 </a:t>
            </a:r>
            <a:r>
              <a:rPr lang="en-US" altLang="zh-CN" b="1" dirty="0"/>
              <a:t>Transformer </a:t>
            </a:r>
            <a:r>
              <a:rPr lang="zh-CN" altLang="en-US" b="1" dirty="0"/>
              <a:t>系列一：</a:t>
            </a:r>
            <a:r>
              <a:rPr lang="en-US" altLang="zh-CN" b="1" dirty="0"/>
              <a:t>Encoder-Decoder </a:t>
            </a:r>
            <a:r>
              <a:rPr lang="zh-CN" altLang="en-US" b="1" dirty="0"/>
              <a:t>模型架构详解 </a:t>
            </a:r>
            <a:r>
              <a:rPr lang="en-US" altLang="zh-CN" b="1" dirty="0"/>
              <a:t>》</a:t>
            </a:r>
          </a:p>
          <a:p>
            <a:pPr latinLnBrk="1"/>
            <a:r>
              <a:rPr lang="en-US" altLang="zh-CN" b="1" dirty="0"/>
              <a:t> 《 Attention is all you need 》</a:t>
            </a:r>
          </a:p>
          <a:p>
            <a:pPr latinLnBrk="1"/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D3AC363-FC91-4AC2-83E4-3D02E64065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3234" y="3723295"/>
            <a:ext cx="2593220" cy="140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0182FE-323E-43D0-9F32-D32763C9BC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87986" y="3723294"/>
            <a:ext cx="3192780" cy="140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097286"/>
      </p:ext>
    </p:extLst>
  </p:cSld>
  <p:clrMapOvr>
    <a:masterClrMapping/>
  </p:clrMapOvr>
  <p:transition spd="med" advTm="3000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CDDF239-3028-46F7-80CB-0C19EB691915}"/>
              </a:ext>
            </a:extLst>
          </p:cNvPr>
          <p:cNvGrpSpPr/>
          <p:nvPr/>
        </p:nvGrpSpPr>
        <p:grpSpPr>
          <a:xfrm>
            <a:off x="1841535" y="820436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954FC99-2EC0-482B-900C-014BDBF370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85F0806-0EB1-45F5-BFC2-17D9E484EFD7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63F7305-457F-4F74-8E9A-8E910D9C64D5}"/>
              </a:ext>
            </a:extLst>
          </p:cNvPr>
          <p:cNvCxnSpPr>
            <a:stCxn id="67" idx="6"/>
          </p:cNvCxnSpPr>
          <p:nvPr/>
        </p:nvCxnSpPr>
        <p:spPr>
          <a:xfrm>
            <a:off x="2534033" y="122810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6449FF1-B922-45C4-98B2-1BD9C82B5696}"/>
              </a:ext>
            </a:extLst>
          </p:cNvPr>
          <p:cNvSpPr txBox="1"/>
          <p:nvPr/>
        </p:nvSpPr>
        <p:spPr>
          <a:xfrm>
            <a:off x="2915073" y="79162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041247A-4D96-4FF0-AF41-950CE9F327F4}"/>
              </a:ext>
            </a:extLst>
          </p:cNvPr>
          <p:cNvGrpSpPr/>
          <p:nvPr/>
        </p:nvGrpSpPr>
        <p:grpSpPr>
          <a:xfrm>
            <a:off x="1841535" y="1453585"/>
            <a:ext cx="843427" cy="443226"/>
            <a:chOff x="666810" y="2586037"/>
            <a:chExt cx="468000" cy="245937"/>
          </a:xfrm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8FF5E896-50E6-493A-A699-05D2360C6F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A1F7B82-B299-4F5A-A81F-825A41837C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9E9DB22-3FB4-4338-901C-D8C248C766FF}"/>
              </a:ext>
            </a:extLst>
          </p:cNvPr>
          <p:cNvCxnSpPr>
            <a:stCxn id="72" idx="6"/>
          </p:cNvCxnSpPr>
          <p:nvPr/>
        </p:nvCxnSpPr>
        <p:spPr>
          <a:xfrm>
            <a:off x="2534033" y="186125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DF1CC719-7F1D-4747-9F6A-BF39BFDAF6A0}"/>
              </a:ext>
            </a:extLst>
          </p:cNvPr>
          <p:cNvSpPr txBox="1"/>
          <p:nvPr/>
        </p:nvSpPr>
        <p:spPr>
          <a:xfrm>
            <a:off x="2915073" y="142476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Related Works</a:t>
            </a:r>
            <a:endParaRPr lang="zh-CN" altLang="en-US" sz="2400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E734FE-90CE-477F-97DC-C3F84DFD271F}"/>
              </a:ext>
            </a:extLst>
          </p:cNvPr>
          <p:cNvGrpSpPr/>
          <p:nvPr/>
        </p:nvGrpSpPr>
        <p:grpSpPr>
          <a:xfrm>
            <a:off x="1841535" y="2132783"/>
            <a:ext cx="843427" cy="443226"/>
            <a:chOff x="666810" y="2586037"/>
            <a:chExt cx="468000" cy="245937"/>
          </a:xfrm>
          <a:solidFill>
            <a:schemeClr val="accent1"/>
          </a:solidFill>
        </p:grpSpPr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4F86281C-E81C-4BD4-AC8C-76C6E6FFE3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47DE8D28-FD93-49D1-85F8-2657218883E5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53BD9CDC-A2C7-4674-B0F7-79B3243643F9}"/>
              </a:ext>
            </a:extLst>
          </p:cNvPr>
          <p:cNvCxnSpPr>
            <a:stCxn id="77" idx="6"/>
          </p:cNvCxnSpPr>
          <p:nvPr/>
        </p:nvCxnSpPr>
        <p:spPr>
          <a:xfrm>
            <a:off x="2534033" y="254044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EAC6DCE7-D9C4-4619-BAF3-54E4F72A5199}"/>
              </a:ext>
            </a:extLst>
          </p:cNvPr>
          <p:cNvSpPr txBox="1"/>
          <p:nvPr/>
        </p:nvSpPr>
        <p:spPr>
          <a:xfrm>
            <a:off x="2915073" y="210396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Technology</a:t>
            </a:r>
            <a:endParaRPr lang="zh-CN" altLang="en-US" sz="2400" dirty="0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7101FA8-5F5B-4332-A9C7-5B579483FDF3}"/>
              </a:ext>
            </a:extLst>
          </p:cNvPr>
          <p:cNvGrpSpPr/>
          <p:nvPr/>
        </p:nvGrpSpPr>
        <p:grpSpPr>
          <a:xfrm>
            <a:off x="1841535" y="2828690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ACF5834-212F-4550-9EB2-935AA0DD6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A152883-AF9E-4FDC-9DD1-C13E481147F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902D58F-EBF2-44D5-A1C6-08CADDBF224D}"/>
              </a:ext>
            </a:extLst>
          </p:cNvPr>
          <p:cNvCxnSpPr>
            <a:stCxn id="82" idx="6"/>
          </p:cNvCxnSpPr>
          <p:nvPr/>
        </p:nvCxnSpPr>
        <p:spPr>
          <a:xfrm>
            <a:off x="2534033" y="323635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70571DF-6032-480A-95B1-BC35B66E4847}"/>
              </a:ext>
            </a:extLst>
          </p:cNvPr>
          <p:cNvSpPr txBox="1"/>
          <p:nvPr/>
        </p:nvSpPr>
        <p:spPr>
          <a:xfrm>
            <a:off x="2915073" y="279987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Implementation Details</a:t>
            </a:r>
            <a:endParaRPr lang="zh-CN" altLang="en-US" sz="2400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BBD5342-68F8-4DD7-96CA-E7B65FE73621}"/>
              </a:ext>
            </a:extLst>
          </p:cNvPr>
          <p:cNvGrpSpPr/>
          <p:nvPr/>
        </p:nvGrpSpPr>
        <p:grpSpPr>
          <a:xfrm>
            <a:off x="1841535" y="3579651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509BCEB-079B-4955-A183-3937B7092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3EA7032-E7A3-4356-A2DA-22DDC0AC1960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8CB10951-1111-4CFA-8657-C304E4583ED9}"/>
              </a:ext>
            </a:extLst>
          </p:cNvPr>
          <p:cNvCxnSpPr>
            <a:stCxn id="87" idx="6"/>
          </p:cNvCxnSpPr>
          <p:nvPr/>
        </p:nvCxnSpPr>
        <p:spPr>
          <a:xfrm>
            <a:off x="2534033" y="398731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C5439B8-6F26-4918-BC14-511A3B517AA2}"/>
              </a:ext>
            </a:extLst>
          </p:cNvPr>
          <p:cNvSpPr txBox="1"/>
          <p:nvPr/>
        </p:nvSpPr>
        <p:spPr>
          <a:xfrm>
            <a:off x="2915073" y="355083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Evaluation</a:t>
            </a:r>
            <a:endParaRPr lang="zh-CN" altLang="en-US" sz="2400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DF9566F-8A64-4D29-B781-1D6928E2C2AC}"/>
              </a:ext>
            </a:extLst>
          </p:cNvPr>
          <p:cNvGrpSpPr/>
          <p:nvPr/>
        </p:nvGrpSpPr>
        <p:grpSpPr>
          <a:xfrm>
            <a:off x="1841535" y="435942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9051B350-ED18-4C63-B83C-AC6E99BCC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F2E0027-B802-4440-81FC-19241AC6B434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D797718A-DDF1-478E-903A-3322E8B12697}"/>
              </a:ext>
            </a:extLst>
          </p:cNvPr>
          <p:cNvCxnSpPr>
            <a:stCxn id="92" idx="6"/>
          </p:cNvCxnSpPr>
          <p:nvPr/>
        </p:nvCxnSpPr>
        <p:spPr>
          <a:xfrm>
            <a:off x="2534033" y="476709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306E1494-F153-4F68-A2B5-07ABC6A27D67}"/>
              </a:ext>
            </a:extLst>
          </p:cNvPr>
          <p:cNvSpPr txBox="1"/>
          <p:nvPr/>
        </p:nvSpPr>
        <p:spPr>
          <a:xfrm>
            <a:off x="2915073" y="433061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Demo</a:t>
            </a:r>
            <a:endParaRPr lang="zh-CN" altLang="en-US" sz="2400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29CDDB4-E9B8-495C-9B2D-92FF88511C38}"/>
              </a:ext>
            </a:extLst>
          </p:cNvPr>
          <p:cNvGrpSpPr/>
          <p:nvPr/>
        </p:nvGrpSpPr>
        <p:grpSpPr>
          <a:xfrm>
            <a:off x="1841535" y="5124398"/>
            <a:ext cx="843427" cy="443226"/>
            <a:chOff x="666810" y="2586037"/>
            <a:chExt cx="468000" cy="245937"/>
          </a:xfrm>
          <a:solidFill>
            <a:schemeClr val="bg2"/>
          </a:solidFill>
        </p:grpSpPr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E007EF66-B832-45A9-A7D7-8E69519AF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C10EAA41-4249-495D-A284-EDA4753EEAA1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grp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8C08FD6-DCB1-48BE-BE34-9FE4C1690ADC}"/>
              </a:ext>
            </a:extLst>
          </p:cNvPr>
          <p:cNvCxnSpPr>
            <a:stCxn id="97" idx="6"/>
          </p:cNvCxnSpPr>
          <p:nvPr/>
        </p:nvCxnSpPr>
        <p:spPr>
          <a:xfrm>
            <a:off x="2534033" y="5532063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460B0D6-2633-4533-9C4A-A72875AB8270}"/>
              </a:ext>
            </a:extLst>
          </p:cNvPr>
          <p:cNvSpPr txBox="1"/>
          <p:nvPr/>
        </p:nvSpPr>
        <p:spPr>
          <a:xfrm>
            <a:off x="2915073" y="5095582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Task allocation</a:t>
            </a:r>
            <a:endParaRPr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9E6E794-3701-4C4C-843A-C626C4E83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04311"/>
      </p:ext>
    </p:extLst>
  </p:cSld>
  <p:clrMapOvr>
    <a:masterClrMapping/>
  </p:clrMapOvr>
  <p:transition spd="med" advTm="2545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Technology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179E5D-BAA9-4B2D-B519-40DA03040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992"/>
            <a:ext cx="9144000" cy="4451927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21A797D-5024-4306-BD2B-B1753E433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25685"/>
      </p:ext>
    </p:extLst>
  </p:cSld>
  <p:clrMapOvr>
    <a:masterClrMapping/>
  </p:clrMapOvr>
  <p:transition spd="med" advTm="463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Technology</a:t>
            </a:r>
            <a:endParaRPr lang="zh-CN" altLang="en-US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45B9FE5E-5289-491B-9111-95B61DA8B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56" y="2355946"/>
            <a:ext cx="3811740" cy="3194064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3EB8029-8CB1-40D8-9F58-172D8CCED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0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11978"/>
      </p:ext>
    </p:extLst>
  </p:cSld>
  <p:clrMapOvr>
    <a:masterClrMapping/>
  </p:clrMapOvr>
  <p:transition spd="med" advTm="3927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1329</TotalTime>
  <Words>1257</Words>
  <Application>Microsoft Office PowerPoint</Application>
  <PresentationFormat>全屏显示(4:3)</PresentationFormat>
  <Paragraphs>192</Paragraphs>
  <Slides>31</Slides>
  <Notes>1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微软雅黑</vt:lpstr>
      <vt:lpstr>Arial</vt:lpstr>
      <vt:lpstr>Calibri</vt:lpstr>
      <vt:lpstr>2016-VI主题-蓝</vt:lpstr>
      <vt:lpstr>SE125-机器学习 Project2汇报</vt:lpstr>
      <vt:lpstr>目录 Contents</vt:lpstr>
      <vt:lpstr>目录 Contents</vt:lpstr>
      <vt:lpstr>Background</vt:lpstr>
      <vt:lpstr>目录 Contents</vt:lpstr>
      <vt:lpstr>Related Works</vt:lpstr>
      <vt:lpstr>目录 Contents</vt:lpstr>
      <vt:lpstr>Technology</vt:lpstr>
      <vt:lpstr>Technology</vt:lpstr>
      <vt:lpstr>Technology</vt:lpstr>
      <vt:lpstr>目录 Contents</vt:lpstr>
      <vt:lpstr>Implement Details</vt:lpstr>
      <vt:lpstr>Implement Details</vt:lpstr>
      <vt:lpstr>Implement Details</vt:lpstr>
      <vt:lpstr>目录 Contents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目录 Contents</vt:lpstr>
      <vt:lpstr>Demo</vt:lpstr>
      <vt:lpstr>目录 Contents</vt:lpstr>
      <vt:lpstr>Task allocation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sun yunfan</cp:lastModifiedBy>
  <cp:revision>98</cp:revision>
  <dcterms:created xsi:type="dcterms:W3CDTF">2016-04-20T02:59:17Z</dcterms:created>
  <dcterms:modified xsi:type="dcterms:W3CDTF">2021-01-03T14:31:15Z</dcterms:modified>
</cp:coreProperties>
</file>